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sldIdLst>
    <p:sldId id="256" r:id="rId2"/>
    <p:sldId id="268" r:id="rId3"/>
    <p:sldId id="269" r:id="rId4"/>
    <p:sldId id="270" r:id="rId5"/>
    <p:sldId id="271" r:id="rId6"/>
    <p:sldId id="272" r:id="rId7"/>
    <p:sldId id="273" r:id="rId8"/>
    <p:sldId id="277" r:id="rId9"/>
    <p:sldId id="258" r:id="rId10"/>
    <p:sldId id="259" r:id="rId11"/>
    <p:sldId id="261" r:id="rId12"/>
    <p:sldId id="278" r:id="rId13"/>
    <p:sldId id="267" r:id="rId14"/>
    <p:sldId id="266" r:id="rId15"/>
    <p:sldId id="274" r:id="rId16"/>
    <p:sldId id="279" r:id="rId17"/>
    <p:sldId id="280" r:id="rId18"/>
    <p:sldId id="281" r:id="rId19"/>
    <p:sldId id="282" r:id="rId20"/>
    <p:sldId id="283" r:id="rId21"/>
    <p:sldId id="284" r:id="rId22"/>
    <p:sldId id="285"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6"/>
  </p:normalViewPr>
  <p:slideViewPr>
    <p:cSldViewPr snapToGrid="0">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4/27/23</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302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4/27/23</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41376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4/27/23</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97850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4/27/23</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27677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4/27/23</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86033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4/27/23</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30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4/27/23</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70621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4/27/23</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47553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4/27/23</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10378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4/27/23</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78157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4/27/23</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95520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4/27/23</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400905396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9" r:id="rId6"/>
    <p:sldLayoutId id="2147483834" r:id="rId7"/>
    <p:sldLayoutId id="2147483835" r:id="rId8"/>
    <p:sldLayoutId id="2147483836" r:id="rId9"/>
    <p:sldLayoutId id="2147483838" r:id="rId10"/>
    <p:sldLayoutId id="214748383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p:grpSpPr>
        <p:grpSp>
          <p:nvGrpSpPr>
            <p:cNvPr id="26" name="Group 25">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rgbClr val="FFFFFF"/>
            </a:solidFill>
          </p:grpSpPr>
          <p:sp>
            <p:nvSpPr>
              <p:cNvPr id="30" name="Freeform: Shape 2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2" name="Freeform: Shape 3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7" name="Group 26">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chemeClr val="tx1"/>
            </a:solidFill>
          </p:grpSpPr>
          <p:sp>
            <p:nvSpPr>
              <p:cNvPr id="28" name="Freeform: Shape 27">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9" name="Freeform: Shape 28">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44" name="Group 32">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492" y="1103896"/>
            <a:ext cx="4965868" cy="4598497"/>
            <a:chOff x="1674895" y="1345036"/>
            <a:chExt cx="5428610" cy="4210939"/>
          </a:xfrm>
        </p:grpSpPr>
        <p:sp>
          <p:nvSpPr>
            <p:cNvPr id="34" name="Rectangle 33">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6" name="Rectangle 36">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8A9284-CC36-296C-20D6-26AAB5202A18}"/>
              </a:ext>
            </a:extLst>
          </p:cNvPr>
          <p:cNvSpPr>
            <a:spLocks noGrp="1"/>
          </p:cNvSpPr>
          <p:nvPr>
            <p:ph type="ctrTitle"/>
          </p:nvPr>
        </p:nvSpPr>
        <p:spPr>
          <a:xfrm>
            <a:off x="0" y="413341"/>
            <a:ext cx="6261169" cy="2939655"/>
          </a:xfrm>
        </p:spPr>
        <p:txBody>
          <a:bodyPr>
            <a:normAutofit/>
          </a:bodyPr>
          <a:lstStyle/>
          <a:p>
            <a:r>
              <a:rPr lang="en-US" sz="2800" dirty="0"/>
              <a:t>Forecasting Online retail business</a:t>
            </a:r>
          </a:p>
        </p:txBody>
      </p:sp>
      <p:sp>
        <p:nvSpPr>
          <p:cNvPr id="3" name="Subtitle 2">
            <a:extLst>
              <a:ext uri="{FF2B5EF4-FFF2-40B4-BE49-F238E27FC236}">
                <a16:creationId xmlns:a16="http://schemas.microsoft.com/office/drawing/2014/main" id="{902A1897-4D45-C92B-1AA6-EA9F66F6761F}"/>
              </a:ext>
            </a:extLst>
          </p:cNvPr>
          <p:cNvSpPr>
            <a:spLocks noGrp="1"/>
          </p:cNvSpPr>
          <p:nvPr>
            <p:ph type="subTitle" idx="1"/>
          </p:nvPr>
        </p:nvSpPr>
        <p:spPr>
          <a:xfrm>
            <a:off x="838200" y="4286683"/>
            <a:ext cx="4324642" cy="1199392"/>
          </a:xfrm>
        </p:spPr>
        <p:txBody>
          <a:bodyPr>
            <a:noAutofit/>
          </a:bodyPr>
          <a:lstStyle/>
          <a:p>
            <a:pPr algn="r" rtl="0">
              <a:spcBef>
                <a:spcPts val="0"/>
              </a:spcBef>
              <a:spcAft>
                <a:spcPts val="0"/>
              </a:spcAft>
            </a:pPr>
            <a:r>
              <a:rPr lang="en-US" sz="1300" b="0" i="0" u="none" strike="noStrike" dirty="0">
                <a:solidFill>
                  <a:srgbClr val="FF0000"/>
                </a:solidFill>
                <a:effectLst/>
                <a:latin typeface="Arial" panose="020B0604020202020204" pitchFamily="34" charset="0"/>
              </a:rPr>
              <a:t>Group-1</a:t>
            </a:r>
          </a:p>
          <a:p>
            <a:pPr algn="r" rtl="0">
              <a:spcBef>
                <a:spcPts val="0"/>
              </a:spcBef>
              <a:spcAft>
                <a:spcPts val="0"/>
              </a:spcAft>
            </a:pPr>
            <a:endParaRPr lang="en-US" sz="1300" b="0" i="0" u="none" strike="noStrike" dirty="0">
              <a:solidFill>
                <a:srgbClr val="FF0000"/>
              </a:solidFill>
              <a:effectLst/>
              <a:latin typeface="Arial" panose="020B0604020202020204" pitchFamily="34" charset="0"/>
            </a:endParaRPr>
          </a:p>
          <a:p>
            <a:pPr algn="r" rtl="0">
              <a:lnSpc>
                <a:spcPct val="100000"/>
              </a:lnSpc>
              <a:spcBef>
                <a:spcPts val="0"/>
              </a:spcBef>
              <a:spcAft>
                <a:spcPts val="0"/>
              </a:spcAft>
            </a:pPr>
            <a:r>
              <a:rPr lang="en-US" sz="1300" b="0" i="0" u="none" strike="noStrike" dirty="0">
                <a:solidFill>
                  <a:srgbClr val="FF0000"/>
                </a:solidFill>
                <a:effectLst/>
                <a:latin typeface="Arial" panose="020B0604020202020204" pitchFamily="34" charset="0"/>
              </a:rPr>
              <a:t>Steven Mendleson</a:t>
            </a:r>
            <a:endParaRPr lang="en-US" sz="1300" dirty="0">
              <a:solidFill>
                <a:srgbClr val="FF0000"/>
              </a:solidFill>
              <a:latin typeface="Arial" panose="020B0604020202020204" pitchFamily="34" charset="0"/>
            </a:endParaRPr>
          </a:p>
          <a:p>
            <a:pPr algn="r" rtl="0">
              <a:lnSpc>
                <a:spcPct val="100000"/>
              </a:lnSpc>
              <a:spcBef>
                <a:spcPts val="0"/>
              </a:spcBef>
              <a:spcAft>
                <a:spcPts val="0"/>
              </a:spcAft>
            </a:pPr>
            <a:r>
              <a:rPr lang="en-US" sz="1300" b="0" i="0" u="none" strike="noStrike" dirty="0">
                <a:solidFill>
                  <a:srgbClr val="FF0000"/>
                </a:solidFill>
                <a:effectLst/>
                <a:latin typeface="Arial" panose="020B0604020202020204" pitchFamily="34" charset="0"/>
              </a:rPr>
              <a:t>Will Feil</a:t>
            </a:r>
          </a:p>
          <a:p>
            <a:pPr algn="r" rtl="0">
              <a:lnSpc>
                <a:spcPct val="100000"/>
              </a:lnSpc>
              <a:spcBef>
                <a:spcPts val="0"/>
              </a:spcBef>
              <a:spcAft>
                <a:spcPts val="0"/>
              </a:spcAft>
            </a:pPr>
            <a:r>
              <a:rPr lang="en-US" sz="1300" b="0" i="0" u="none" strike="noStrike" dirty="0">
                <a:solidFill>
                  <a:srgbClr val="FF0000"/>
                </a:solidFill>
                <a:effectLst/>
                <a:latin typeface="Arial" panose="020B0604020202020204" pitchFamily="34" charset="0"/>
              </a:rPr>
              <a:t>Mahesh Utlapalli</a:t>
            </a:r>
            <a:endParaRPr lang="en-US" sz="1300" dirty="0">
              <a:solidFill>
                <a:srgbClr val="FF0000"/>
              </a:solidFill>
              <a:latin typeface="Arial" panose="020B0604020202020204" pitchFamily="34" charset="0"/>
            </a:endParaRPr>
          </a:p>
          <a:p>
            <a:pPr algn="r" rtl="0">
              <a:lnSpc>
                <a:spcPct val="100000"/>
              </a:lnSpc>
              <a:spcBef>
                <a:spcPts val="0"/>
              </a:spcBef>
              <a:spcAft>
                <a:spcPts val="0"/>
              </a:spcAft>
            </a:pPr>
            <a:r>
              <a:rPr lang="en-US" sz="1300" b="0" i="0" u="none" strike="noStrike" dirty="0">
                <a:solidFill>
                  <a:srgbClr val="FF0000"/>
                </a:solidFill>
                <a:effectLst/>
                <a:latin typeface="Arial" panose="020B0604020202020204" pitchFamily="34" charset="0"/>
              </a:rPr>
              <a:t>Krishna Chaitanya</a:t>
            </a:r>
            <a:endParaRPr lang="en-US" sz="1300" b="0" i="0" u="none" strike="noStrike" dirty="0">
              <a:solidFill>
                <a:srgbClr val="FF0000"/>
              </a:solidFill>
              <a:effectLst/>
            </a:endParaRPr>
          </a:p>
          <a:p>
            <a:br>
              <a:rPr lang="en-US" sz="1300" dirty="0">
                <a:solidFill>
                  <a:srgbClr val="FF0000"/>
                </a:solidFill>
              </a:rPr>
            </a:br>
            <a:br>
              <a:rPr lang="en-US" sz="1300" dirty="0">
                <a:solidFill>
                  <a:srgbClr val="FF0000"/>
                </a:solidFill>
              </a:rPr>
            </a:br>
            <a:endParaRPr lang="en-US" sz="1300" dirty="0">
              <a:solidFill>
                <a:srgbClr val="FF0000"/>
              </a:solidFill>
            </a:endParaRPr>
          </a:p>
        </p:txBody>
      </p:sp>
      <p:sp>
        <p:nvSpPr>
          <p:cNvPr id="53" name="Freeform: Shape 38">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Freeform: Shape 40">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Oval 42">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6" name="Picture 3" descr="A colorful light bulb with business icons">
            <a:extLst>
              <a:ext uri="{FF2B5EF4-FFF2-40B4-BE49-F238E27FC236}">
                <a16:creationId xmlns:a16="http://schemas.microsoft.com/office/drawing/2014/main" id="{078B3763-7455-CBE0-C366-78D44F773FCA}"/>
              </a:ext>
            </a:extLst>
          </p:cNvPr>
          <p:cNvPicPr>
            <a:picLocks noChangeAspect="1"/>
          </p:cNvPicPr>
          <p:nvPr/>
        </p:nvPicPr>
        <p:blipFill rotWithShape="1">
          <a:blip r:embed="rId2"/>
          <a:srcRect r="9758"/>
          <a:stretch/>
        </p:blipFill>
        <p:spPr>
          <a:xfrm>
            <a:off x="6094114" y="1321031"/>
            <a:ext cx="5428611" cy="4210940"/>
          </a:xfrm>
          <a:prstGeom prst="rect">
            <a:avLst/>
          </a:prstGeom>
          <a:ln w="28575">
            <a:noFill/>
          </a:ln>
        </p:spPr>
      </p:pic>
      <p:grpSp>
        <p:nvGrpSpPr>
          <p:cNvPr id="4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48" name="Freeform: Shape 4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54"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55" name="Freeform: Shape 54">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3332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40C0-F48F-AA72-9C9B-4376AE3D6879}"/>
              </a:ext>
            </a:extLst>
          </p:cNvPr>
          <p:cNvSpPr>
            <a:spLocks noGrp="1"/>
          </p:cNvSpPr>
          <p:nvPr>
            <p:ph type="title"/>
          </p:nvPr>
        </p:nvSpPr>
        <p:spPr>
          <a:xfrm>
            <a:off x="838200" y="10528"/>
            <a:ext cx="10515600" cy="1325563"/>
          </a:xfrm>
        </p:spPr>
        <p:txBody>
          <a:bodyPr/>
          <a:lstStyle/>
          <a:p>
            <a:r>
              <a:rPr lang="en-US" dirty="0"/>
              <a:t>K-prototype Clustering</a:t>
            </a:r>
          </a:p>
        </p:txBody>
      </p:sp>
      <p:pic>
        <p:nvPicPr>
          <p:cNvPr id="7" name="Picture 6" descr="Chart, line chart&#10;&#10;Description automatically generated">
            <a:extLst>
              <a:ext uri="{FF2B5EF4-FFF2-40B4-BE49-F238E27FC236}">
                <a16:creationId xmlns:a16="http://schemas.microsoft.com/office/drawing/2014/main" id="{BE37D513-E467-E8E1-A355-6DFD05F69647}"/>
              </a:ext>
            </a:extLst>
          </p:cNvPr>
          <p:cNvPicPr>
            <a:picLocks noChangeAspect="1"/>
          </p:cNvPicPr>
          <p:nvPr/>
        </p:nvPicPr>
        <p:blipFill>
          <a:blip r:embed="rId2"/>
          <a:stretch>
            <a:fillRect/>
          </a:stretch>
        </p:blipFill>
        <p:spPr>
          <a:xfrm>
            <a:off x="3058509" y="3569819"/>
            <a:ext cx="3878319" cy="2728265"/>
          </a:xfrm>
          <a:prstGeom prst="rect">
            <a:avLst/>
          </a:prstGeom>
        </p:spPr>
      </p:pic>
      <p:sp>
        <p:nvSpPr>
          <p:cNvPr id="8" name="TextBox 7">
            <a:extLst>
              <a:ext uri="{FF2B5EF4-FFF2-40B4-BE49-F238E27FC236}">
                <a16:creationId xmlns:a16="http://schemas.microsoft.com/office/drawing/2014/main" id="{06534414-4C9A-2442-4E57-1309AE728A24}"/>
              </a:ext>
            </a:extLst>
          </p:cNvPr>
          <p:cNvSpPr txBox="1"/>
          <p:nvPr/>
        </p:nvSpPr>
        <p:spPr>
          <a:xfrm>
            <a:off x="6849061" y="4932841"/>
            <a:ext cx="1725152" cy="446276"/>
          </a:xfrm>
          <a:prstGeom prst="rect">
            <a:avLst/>
          </a:prstGeom>
          <a:noFill/>
        </p:spPr>
        <p:txBody>
          <a:bodyPr wrap="none" rtlCol="0">
            <a:spAutoFit/>
          </a:bodyPr>
          <a:lstStyle/>
          <a:p>
            <a:r>
              <a:rPr lang="en-US" sz="2300" dirty="0"/>
              <a:t>Elbow Curve</a:t>
            </a:r>
          </a:p>
        </p:txBody>
      </p:sp>
      <p:sp>
        <p:nvSpPr>
          <p:cNvPr id="9" name="TextBox 8">
            <a:extLst>
              <a:ext uri="{FF2B5EF4-FFF2-40B4-BE49-F238E27FC236}">
                <a16:creationId xmlns:a16="http://schemas.microsoft.com/office/drawing/2014/main" id="{D0CA1322-4E09-6CA2-F391-FDAC3F696A7A}"/>
              </a:ext>
            </a:extLst>
          </p:cNvPr>
          <p:cNvSpPr txBox="1"/>
          <p:nvPr/>
        </p:nvSpPr>
        <p:spPr>
          <a:xfrm>
            <a:off x="686583" y="1336091"/>
            <a:ext cx="10515599" cy="2246769"/>
          </a:xfrm>
          <a:prstGeom prst="rect">
            <a:avLst/>
          </a:prstGeom>
          <a:noFill/>
        </p:spPr>
        <p:txBody>
          <a:bodyPr wrap="square" rtlCol="0">
            <a:spAutoFit/>
          </a:bodyPr>
          <a:lstStyle/>
          <a:p>
            <a:pPr marL="285750" indent="-285750">
              <a:buFont typeface="Arial" panose="020B0604020202020204" pitchFamily="34" charset="0"/>
              <a:buChar char="•"/>
            </a:pPr>
            <a:r>
              <a:rPr lang="en-US" sz="2000" b="0" i="0" u="none" strike="noStrike" dirty="0">
                <a:effectLst/>
              </a:rPr>
              <a:t>The </a:t>
            </a:r>
            <a:r>
              <a:rPr lang="en-US" sz="2000" dirty="0" err="1"/>
              <a:t>KPrototypes</a:t>
            </a:r>
            <a:r>
              <a:rPr lang="en-US" sz="2000" b="0" i="0" u="none" strike="noStrike" dirty="0">
                <a:effectLst/>
              </a:rPr>
              <a:t> algorithm is specifically designed to handle datasets that have a mixture of numerical and categorical data.</a:t>
            </a:r>
          </a:p>
          <a:p>
            <a:pPr marL="285750" indent="-285750">
              <a:buFont typeface="Arial" panose="020B0604020202020204" pitchFamily="34" charset="0"/>
              <a:buChar char="•"/>
            </a:pPr>
            <a:r>
              <a:rPr lang="en-US" sz="2000" b="0" i="0" u="none" strike="noStrike" dirty="0">
                <a:effectLst/>
              </a:rPr>
              <a:t>The </a:t>
            </a:r>
            <a:r>
              <a:rPr lang="en-US" sz="2000" dirty="0"/>
              <a:t>cost</a:t>
            </a:r>
            <a:r>
              <a:rPr lang="en-US" sz="2000" b="0" i="0" u="none" strike="noStrike" dirty="0">
                <a:effectLst/>
              </a:rPr>
              <a:t> represents the sum of the distances between each point and its assigned cluster center. </a:t>
            </a:r>
          </a:p>
          <a:p>
            <a:pPr marL="285750" indent="-285750">
              <a:buFont typeface="Arial" panose="020B0604020202020204" pitchFamily="34" charset="0"/>
              <a:buChar char="•"/>
            </a:pPr>
            <a:r>
              <a:rPr lang="en-US" sz="2000" b="0" i="0" u="none" strike="noStrike" dirty="0">
                <a:effectLst/>
              </a:rPr>
              <a:t>By plotting the </a:t>
            </a:r>
            <a:r>
              <a:rPr lang="en-US" sz="2000" dirty="0"/>
              <a:t>cost</a:t>
            </a:r>
            <a:r>
              <a:rPr lang="en-US" sz="2000" b="0" i="0" u="none" strike="noStrike" dirty="0">
                <a:effectLst/>
              </a:rPr>
              <a:t> for different values of </a:t>
            </a:r>
            <a:r>
              <a:rPr lang="en-US" sz="2000" dirty="0" err="1"/>
              <a:t>num_clusters</a:t>
            </a:r>
            <a:r>
              <a:rPr lang="en-US" sz="2000" b="0" i="0" u="none" strike="noStrike" dirty="0">
                <a:effectLst/>
              </a:rPr>
              <a:t>, you can visually inspect the "elbow" point in the plot, which can help you to determine the optimal number of clusters to use for your data.</a:t>
            </a:r>
            <a:endParaRPr lang="en-US" sz="2000" dirty="0"/>
          </a:p>
        </p:txBody>
      </p:sp>
    </p:spTree>
    <p:extLst>
      <p:ext uri="{BB962C8B-B14F-4D97-AF65-F5344CB8AC3E}">
        <p14:creationId xmlns:p14="http://schemas.microsoft.com/office/powerpoint/2010/main" val="1372192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7B46E-FEE2-CFFB-06B8-7BBA92DE1449}"/>
              </a:ext>
            </a:extLst>
          </p:cNvPr>
          <p:cNvSpPr>
            <a:spLocks noGrp="1"/>
          </p:cNvSpPr>
          <p:nvPr>
            <p:ph type="title"/>
          </p:nvPr>
        </p:nvSpPr>
        <p:spPr>
          <a:xfrm>
            <a:off x="838200" y="365126"/>
            <a:ext cx="10515600" cy="748972"/>
          </a:xfrm>
        </p:spPr>
        <p:txBody>
          <a:bodyPr>
            <a:normAutofit fontScale="90000"/>
          </a:bodyPr>
          <a:lstStyle/>
          <a:p>
            <a:r>
              <a:rPr lang="en-US" dirty="0"/>
              <a:t>Classification of the clustering</a:t>
            </a:r>
            <a:br>
              <a:rPr lang="en-US" dirty="0"/>
            </a:b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2A41E2D-49F3-BA28-5E71-05614B01C4CC}"/>
              </a:ext>
            </a:extLst>
          </p:cNvPr>
          <p:cNvPicPr>
            <a:picLocks noGrp="1" noChangeAspect="1"/>
          </p:cNvPicPr>
          <p:nvPr>
            <p:ph idx="1"/>
          </p:nvPr>
        </p:nvPicPr>
        <p:blipFill>
          <a:blip r:embed="rId2"/>
          <a:stretch>
            <a:fillRect/>
          </a:stretch>
        </p:blipFill>
        <p:spPr>
          <a:xfrm>
            <a:off x="1011895" y="1114098"/>
            <a:ext cx="10168209" cy="5088157"/>
          </a:xfrm>
        </p:spPr>
      </p:pic>
    </p:spTree>
    <p:extLst>
      <p:ext uri="{BB962C8B-B14F-4D97-AF65-F5344CB8AC3E}">
        <p14:creationId xmlns:p14="http://schemas.microsoft.com/office/powerpoint/2010/main" val="2946879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Graphical user interface, text, application&#10;&#10;Description automatically generated">
            <a:extLst>
              <a:ext uri="{FF2B5EF4-FFF2-40B4-BE49-F238E27FC236}">
                <a16:creationId xmlns:a16="http://schemas.microsoft.com/office/drawing/2014/main" id="{6352D8B9-85F2-8D63-9F66-895823C9D6C5}"/>
              </a:ext>
            </a:extLst>
          </p:cNvPr>
          <p:cNvPicPr>
            <a:picLocks noChangeAspect="1"/>
          </p:cNvPicPr>
          <p:nvPr/>
        </p:nvPicPr>
        <p:blipFill rotWithShape="1">
          <a:blip r:embed="rId2"/>
          <a:srcRect r="7973"/>
          <a:stretch/>
        </p:blipFill>
        <p:spPr>
          <a:xfrm>
            <a:off x="1196483" y="313208"/>
            <a:ext cx="4899517" cy="2222776"/>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91F56F10-A2F6-43D0-8D05-7C845093DCCC}"/>
              </a:ext>
            </a:extLst>
          </p:cNvPr>
          <p:cNvPicPr>
            <a:picLocks noGrp="1" noChangeAspect="1"/>
          </p:cNvPicPr>
          <p:nvPr>
            <p:ph idx="1"/>
          </p:nvPr>
        </p:nvPicPr>
        <p:blipFill rotWithShape="1">
          <a:blip r:embed="rId3"/>
          <a:srcRect r="1508" b="-3"/>
          <a:stretch/>
        </p:blipFill>
        <p:spPr>
          <a:xfrm>
            <a:off x="1138290" y="3429000"/>
            <a:ext cx="5015902" cy="2209866"/>
          </a:xfrm>
          <a:prstGeom prst="rect">
            <a:avLst/>
          </a:prstGeom>
        </p:spPr>
      </p:pic>
      <p:sp>
        <p:nvSpPr>
          <p:cNvPr id="6" name="TextBox 5">
            <a:extLst>
              <a:ext uri="{FF2B5EF4-FFF2-40B4-BE49-F238E27FC236}">
                <a16:creationId xmlns:a16="http://schemas.microsoft.com/office/drawing/2014/main" id="{085D413C-9ED9-DF7F-5921-3EC762577021}"/>
              </a:ext>
            </a:extLst>
          </p:cNvPr>
          <p:cNvSpPr txBox="1"/>
          <p:nvPr/>
        </p:nvSpPr>
        <p:spPr>
          <a:xfrm>
            <a:off x="2123089" y="2676420"/>
            <a:ext cx="6433171" cy="369332"/>
          </a:xfrm>
          <a:prstGeom prst="rect">
            <a:avLst/>
          </a:prstGeom>
          <a:noFill/>
        </p:spPr>
        <p:txBody>
          <a:bodyPr wrap="none" rtlCol="0">
            <a:spAutoFit/>
          </a:bodyPr>
          <a:lstStyle/>
          <a:p>
            <a:r>
              <a:rPr lang="en-US" dirty="0"/>
              <a:t>Accuracy of the Linear SVC Algorithm for the cluster classification</a:t>
            </a:r>
          </a:p>
        </p:txBody>
      </p:sp>
      <p:sp>
        <p:nvSpPr>
          <p:cNvPr id="7" name="TextBox 6">
            <a:extLst>
              <a:ext uri="{FF2B5EF4-FFF2-40B4-BE49-F238E27FC236}">
                <a16:creationId xmlns:a16="http://schemas.microsoft.com/office/drawing/2014/main" id="{10D566BB-0252-0722-002B-3AB764D08EDF}"/>
              </a:ext>
            </a:extLst>
          </p:cNvPr>
          <p:cNvSpPr txBox="1"/>
          <p:nvPr/>
        </p:nvSpPr>
        <p:spPr>
          <a:xfrm>
            <a:off x="2301765" y="6022114"/>
            <a:ext cx="7257115" cy="369332"/>
          </a:xfrm>
          <a:prstGeom prst="rect">
            <a:avLst/>
          </a:prstGeom>
          <a:noFill/>
        </p:spPr>
        <p:txBody>
          <a:bodyPr wrap="none" rtlCol="0">
            <a:spAutoFit/>
          </a:bodyPr>
          <a:lstStyle/>
          <a:p>
            <a:r>
              <a:rPr lang="en-US" dirty="0"/>
              <a:t>Accuracy of the Logistic Regression Algorithm for the cluster classification</a:t>
            </a:r>
          </a:p>
        </p:txBody>
      </p:sp>
    </p:spTree>
    <p:extLst>
      <p:ext uri="{BB962C8B-B14F-4D97-AF65-F5344CB8AC3E}">
        <p14:creationId xmlns:p14="http://schemas.microsoft.com/office/powerpoint/2010/main" val="310926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7AED-F062-39B1-9B83-D313D4CA3883}"/>
              </a:ext>
            </a:extLst>
          </p:cNvPr>
          <p:cNvSpPr>
            <a:spLocks noGrp="1"/>
          </p:cNvSpPr>
          <p:nvPr>
            <p:ph type="title"/>
          </p:nvPr>
        </p:nvSpPr>
        <p:spPr>
          <a:xfrm>
            <a:off x="838200" y="210207"/>
            <a:ext cx="10515600" cy="850286"/>
          </a:xfrm>
        </p:spPr>
        <p:txBody>
          <a:bodyPr>
            <a:normAutofit/>
          </a:bodyPr>
          <a:lstStyle/>
          <a:p>
            <a:r>
              <a:rPr lang="en-US" sz="2400" b="1" cap="all" spc="1500" dirty="0">
                <a:ea typeface="Source Sans Pro SemiBold" panose="020B0603030403020204" pitchFamily="34" charset="0"/>
              </a:rPr>
              <a:t>Classification Report</a:t>
            </a:r>
            <a:br>
              <a:rPr lang="en-US" sz="2400" b="1" cap="all" spc="1500" dirty="0">
                <a:ea typeface="Source Sans Pro SemiBold" panose="020B0603030403020204" pitchFamily="34" charset="0"/>
              </a:rPr>
            </a:br>
            <a:endParaRPr lang="en-US" sz="2400" dirty="0"/>
          </a:p>
        </p:txBody>
      </p:sp>
      <p:pic>
        <p:nvPicPr>
          <p:cNvPr id="9" name="Content Placeholder 8" descr="Table&#10;&#10;Description automatically generated">
            <a:extLst>
              <a:ext uri="{FF2B5EF4-FFF2-40B4-BE49-F238E27FC236}">
                <a16:creationId xmlns:a16="http://schemas.microsoft.com/office/drawing/2014/main" id="{7A09E3AF-5BA3-1B0F-AD6D-D6778B018258}"/>
              </a:ext>
            </a:extLst>
          </p:cNvPr>
          <p:cNvPicPr>
            <a:picLocks noGrp="1" noChangeAspect="1"/>
          </p:cNvPicPr>
          <p:nvPr>
            <p:ph idx="1"/>
          </p:nvPr>
        </p:nvPicPr>
        <p:blipFill>
          <a:blip r:embed="rId2"/>
          <a:stretch>
            <a:fillRect/>
          </a:stretch>
        </p:blipFill>
        <p:spPr>
          <a:xfrm>
            <a:off x="2479018" y="790087"/>
            <a:ext cx="5897727" cy="2836311"/>
          </a:xfrm>
        </p:spPr>
      </p:pic>
      <p:sp>
        <p:nvSpPr>
          <p:cNvPr id="18" name="TextBox 17">
            <a:extLst>
              <a:ext uri="{FF2B5EF4-FFF2-40B4-BE49-F238E27FC236}">
                <a16:creationId xmlns:a16="http://schemas.microsoft.com/office/drawing/2014/main" id="{B468B22F-936A-87B8-48FE-44ABD8BBA6D5}"/>
              </a:ext>
            </a:extLst>
          </p:cNvPr>
          <p:cNvSpPr txBox="1"/>
          <p:nvPr/>
        </p:nvSpPr>
        <p:spPr>
          <a:xfrm>
            <a:off x="315311" y="3759589"/>
            <a:ext cx="11353800" cy="2308324"/>
          </a:xfrm>
          <a:prstGeom prst="rect">
            <a:avLst/>
          </a:prstGeom>
          <a:noFill/>
        </p:spPr>
        <p:txBody>
          <a:bodyPr wrap="square" rtlCol="0">
            <a:spAutoFit/>
          </a:bodyPr>
          <a:lstStyle/>
          <a:p>
            <a:pPr algn="l"/>
            <a:r>
              <a:rPr lang="en-US" b="0" i="0" u="none" strike="noStrike" dirty="0">
                <a:effectLst/>
              </a:rPr>
              <a:t>The classification report provides information on the precision, recall, and F1-score for each cluster as well as the overall accuracy.</a:t>
            </a:r>
          </a:p>
          <a:p>
            <a:pPr algn="l"/>
            <a:r>
              <a:rPr lang="en-US" b="0" i="0" u="none" strike="noStrike" dirty="0">
                <a:effectLst/>
              </a:rPr>
              <a:t>Precision: Out of all the instances that were predicted as belonging to a cluster, what fraction actually belong to that cluster.</a:t>
            </a:r>
          </a:p>
          <a:p>
            <a:pPr algn="l"/>
            <a:r>
              <a:rPr lang="en-US" b="0" i="0" u="none" strike="noStrike" dirty="0">
                <a:effectLst/>
              </a:rPr>
              <a:t>Recall: Out of all the instances that actually belong to a cluster, what fraction was correctly predicted to belong to that cluster.</a:t>
            </a:r>
          </a:p>
          <a:p>
            <a:pPr algn="l"/>
            <a:r>
              <a:rPr lang="en-US" b="0" i="0" u="none" strike="noStrike" dirty="0">
                <a:effectLst/>
              </a:rPr>
              <a:t>F1-score: The harmonic mean of precision and recall.</a:t>
            </a:r>
          </a:p>
          <a:p>
            <a:endParaRPr lang="en-US" dirty="0"/>
          </a:p>
        </p:txBody>
      </p:sp>
    </p:spTree>
    <p:extLst>
      <p:ext uri="{BB962C8B-B14F-4D97-AF65-F5344CB8AC3E}">
        <p14:creationId xmlns:p14="http://schemas.microsoft.com/office/powerpoint/2010/main" val="2097652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3803-02DC-C1D5-2280-ACED1B37ABA8}"/>
              </a:ext>
            </a:extLst>
          </p:cNvPr>
          <p:cNvSpPr>
            <a:spLocks noGrp="1"/>
          </p:cNvSpPr>
          <p:nvPr>
            <p:ph type="title"/>
          </p:nvPr>
        </p:nvSpPr>
        <p:spPr/>
        <p:txBody>
          <a:bodyPr>
            <a:normAutofit/>
          </a:bodyPr>
          <a:lstStyle/>
          <a:p>
            <a:r>
              <a:rPr lang="en-US" sz="3500" dirty="0"/>
              <a:t>Prediction of Revenue based on the merged data</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08E71C66-22F6-A69F-E3F5-015579E8E814}"/>
              </a:ext>
            </a:extLst>
          </p:cNvPr>
          <p:cNvPicPr>
            <a:picLocks noGrp="1" noChangeAspect="1"/>
          </p:cNvPicPr>
          <p:nvPr>
            <p:ph idx="1"/>
          </p:nvPr>
        </p:nvPicPr>
        <p:blipFill>
          <a:blip r:embed="rId2"/>
          <a:stretch>
            <a:fillRect/>
          </a:stretch>
        </p:blipFill>
        <p:spPr>
          <a:xfrm>
            <a:off x="578068" y="1690688"/>
            <a:ext cx="5906815" cy="2346116"/>
          </a:xfrm>
        </p:spPr>
      </p:pic>
      <p:sp>
        <p:nvSpPr>
          <p:cNvPr id="8" name="TextBox 7">
            <a:extLst>
              <a:ext uri="{FF2B5EF4-FFF2-40B4-BE49-F238E27FC236}">
                <a16:creationId xmlns:a16="http://schemas.microsoft.com/office/drawing/2014/main" id="{3FF71B41-6A54-A00C-3FF3-F1F0CE948D10}"/>
              </a:ext>
            </a:extLst>
          </p:cNvPr>
          <p:cNvSpPr txBox="1"/>
          <p:nvPr/>
        </p:nvSpPr>
        <p:spPr>
          <a:xfrm>
            <a:off x="6926318" y="2402913"/>
            <a:ext cx="2743200" cy="923330"/>
          </a:xfrm>
          <a:prstGeom prst="rect">
            <a:avLst/>
          </a:prstGeom>
          <a:noFill/>
        </p:spPr>
        <p:txBody>
          <a:bodyPr wrap="square" rtlCol="0">
            <a:spAutoFit/>
          </a:bodyPr>
          <a:lstStyle/>
          <a:p>
            <a:r>
              <a:rPr lang="en-US" dirty="0"/>
              <a:t>Random Forest Regressor</a:t>
            </a:r>
            <a:br>
              <a:rPr lang="en-US" dirty="0"/>
            </a:br>
            <a:br>
              <a:rPr lang="en-US" dirty="0"/>
            </a:br>
            <a:endParaRPr lang="en-US" dirty="0"/>
          </a:p>
        </p:txBody>
      </p:sp>
      <p:sp>
        <p:nvSpPr>
          <p:cNvPr id="9" name="TextBox 8">
            <a:extLst>
              <a:ext uri="{FF2B5EF4-FFF2-40B4-BE49-F238E27FC236}">
                <a16:creationId xmlns:a16="http://schemas.microsoft.com/office/drawing/2014/main" id="{AEC8354E-C4FE-4980-021C-779CBD1380B2}"/>
              </a:ext>
            </a:extLst>
          </p:cNvPr>
          <p:cNvSpPr txBox="1"/>
          <p:nvPr/>
        </p:nvSpPr>
        <p:spPr>
          <a:xfrm>
            <a:off x="199698" y="4208205"/>
            <a:ext cx="11267090" cy="2308324"/>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effectLst/>
                <a:latin typeface="Söhne"/>
              </a:rPr>
              <a:t>Here our target variable is continuous, such as a numerical value like sales revenue or temperature, you would need to use a regression algorithm instead of a classification algorithm.</a:t>
            </a:r>
            <a:endParaRPr lang="en-US" dirty="0"/>
          </a:p>
          <a:p>
            <a:pPr marL="285750" indent="-285750">
              <a:buFont typeface="Arial" panose="020B0604020202020204" pitchFamily="34" charset="0"/>
              <a:buChar char="•"/>
            </a:pPr>
            <a:r>
              <a:rPr lang="en-US" b="0" i="0" u="none" strike="noStrike" dirty="0">
                <a:effectLst/>
              </a:rPr>
              <a:t>For regression algorithms we calculate the mean squared error and R-squared score to evaluate the performance of the model.</a:t>
            </a:r>
          </a:p>
          <a:p>
            <a:pPr marL="285750" indent="-285750">
              <a:buFont typeface="Arial" panose="020B0604020202020204" pitchFamily="34" charset="0"/>
              <a:buChar char="•"/>
            </a:pPr>
            <a:r>
              <a:rPr lang="en-US" b="0" i="0" u="none" strike="noStrike" dirty="0">
                <a:effectLst/>
              </a:rPr>
              <a:t>The mean squared error measures the average squared difference between the predicted values and the actual values.</a:t>
            </a:r>
          </a:p>
          <a:p>
            <a:pPr marL="285750" indent="-285750">
              <a:buFont typeface="Arial" panose="020B0604020202020204" pitchFamily="34" charset="0"/>
              <a:buChar char="•"/>
            </a:pPr>
            <a:r>
              <a:rPr lang="en-US" b="0" i="0" u="none" strike="noStrike" dirty="0">
                <a:effectLst/>
              </a:rPr>
              <a:t>while the R-squared score measures the proportion of variance in the target variable that is explained by the independent variables.</a:t>
            </a:r>
            <a:endParaRPr lang="en-US" dirty="0"/>
          </a:p>
        </p:txBody>
      </p:sp>
    </p:spTree>
    <p:extLst>
      <p:ext uri="{BB962C8B-B14F-4D97-AF65-F5344CB8AC3E}">
        <p14:creationId xmlns:p14="http://schemas.microsoft.com/office/powerpoint/2010/main" val="227773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E6EB-1F81-B255-DECD-2FC9B117F99B}"/>
              </a:ext>
            </a:extLst>
          </p:cNvPr>
          <p:cNvSpPr>
            <a:spLocks noGrp="1"/>
          </p:cNvSpPr>
          <p:nvPr>
            <p:ph type="title"/>
          </p:nvPr>
        </p:nvSpPr>
        <p:spPr/>
        <p:txBody>
          <a:bodyPr/>
          <a:lstStyle/>
          <a:p>
            <a:r>
              <a:rPr lang="en-US" dirty="0"/>
              <a:t>Gradient Boosting Regressor</a:t>
            </a:r>
          </a:p>
        </p:txBody>
      </p:sp>
      <p:pic>
        <p:nvPicPr>
          <p:cNvPr id="4" name="Picture 3" descr="Text, application&#10;&#10;Description automatically generated with medium confidence">
            <a:extLst>
              <a:ext uri="{FF2B5EF4-FFF2-40B4-BE49-F238E27FC236}">
                <a16:creationId xmlns:a16="http://schemas.microsoft.com/office/drawing/2014/main" id="{2DAF623D-8FEF-22A4-A9B0-97E4E165E84C}"/>
              </a:ext>
            </a:extLst>
          </p:cNvPr>
          <p:cNvPicPr>
            <a:picLocks noChangeAspect="1"/>
          </p:cNvPicPr>
          <p:nvPr/>
        </p:nvPicPr>
        <p:blipFill>
          <a:blip r:embed="rId2"/>
          <a:stretch>
            <a:fillRect/>
          </a:stretch>
        </p:blipFill>
        <p:spPr>
          <a:xfrm>
            <a:off x="838200" y="1703826"/>
            <a:ext cx="6756400" cy="2476500"/>
          </a:xfrm>
          <a:prstGeom prst="rect">
            <a:avLst/>
          </a:prstGeom>
        </p:spPr>
      </p:pic>
    </p:spTree>
    <p:extLst>
      <p:ext uri="{BB962C8B-B14F-4D97-AF65-F5344CB8AC3E}">
        <p14:creationId xmlns:p14="http://schemas.microsoft.com/office/powerpoint/2010/main" val="1097255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Freeform: Shape 1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9D79E4F-7FB8-432C-0175-AF361CCBC1B3}"/>
              </a:ext>
            </a:extLst>
          </p:cNvPr>
          <p:cNvSpPr>
            <a:spLocks noGrp="1"/>
          </p:cNvSpPr>
          <p:nvPr>
            <p:ph type="title"/>
          </p:nvPr>
        </p:nvSpPr>
        <p:spPr>
          <a:xfrm>
            <a:off x="2232252" y="643872"/>
            <a:ext cx="5624796" cy="1314996"/>
          </a:xfrm>
        </p:spPr>
        <p:txBody>
          <a:bodyPr anchor="b">
            <a:normAutofit/>
          </a:bodyPr>
          <a:lstStyle/>
          <a:p>
            <a:r>
              <a:rPr lang="en-US" b="0" i="0" u="none" strike="noStrike" dirty="0">
                <a:effectLst/>
                <a:latin typeface="Google Sans"/>
              </a:rPr>
              <a:t>Time Series </a:t>
            </a:r>
            <a:r>
              <a:rPr lang="en-US" dirty="0">
                <a:latin typeface="Google Sans"/>
              </a:rPr>
              <a:t>F</a:t>
            </a:r>
            <a:r>
              <a:rPr lang="en-US" b="0" i="0" u="none" strike="noStrike" dirty="0">
                <a:effectLst/>
                <a:latin typeface="Google Sans"/>
              </a:rPr>
              <a:t>orecasting</a:t>
            </a:r>
            <a:endParaRPr lang="en-US" dirty="0"/>
          </a:p>
        </p:txBody>
      </p:sp>
      <p:sp>
        <p:nvSpPr>
          <p:cNvPr id="3" name="Content Placeholder 2">
            <a:extLst>
              <a:ext uri="{FF2B5EF4-FFF2-40B4-BE49-F238E27FC236}">
                <a16:creationId xmlns:a16="http://schemas.microsoft.com/office/drawing/2014/main" id="{422D1DE3-C96D-9814-8CF1-AA4B61353298}"/>
              </a:ext>
            </a:extLst>
          </p:cNvPr>
          <p:cNvSpPr>
            <a:spLocks noGrp="1"/>
          </p:cNvSpPr>
          <p:nvPr>
            <p:ph idx="1"/>
          </p:nvPr>
        </p:nvSpPr>
        <p:spPr>
          <a:xfrm>
            <a:off x="231228" y="2581086"/>
            <a:ext cx="6464647" cy="3589114"/>
          </a:xfrm>
        </p:spPr>
        <p:txBody>
          <a:bodyPr>
            <a:noAutofit/>
          </a:bodyPr>
          <a:lstStyle/>
          <a:p>
            <a:r>
              <a:rPr lang="en-US" sz="2200" b="0" i="0" u="none" strike="noStrike" dirty="0">
                <a:effectLst/>
              </a:rPr>
              <a:t>It is a process of using historical data to predict future values.</a:t>
            </a:r>
          </a:p>
          <a:p>
            <a:pPr marL="0" indent="0">
              <a:buNone/>
            </a:pPr>
            <a:endParaRPr lang="en-US" sz="2200" dirty="0"/>
          </a:p>
          <a:p>
            <a:pPr>
              <a:buFont typeface="Arial" panose="020B0604020202020204" pitchFamily="34" charset="0"/>
              <a:buChar char="•"/>
            </a:pPr>
            <a:r>
              <a:rPr lang="en-US" sz="2200" b="0" i="0" u="none" strike="noStrike" dirty="0">
                <a:effectLst/>
              </a:rPr>
              <a:t>It can be used for a variety of applications, such as sales forecasting, inventory management, and demand forecasting.</a:t>
            </a:r>
          </a:p>
          <a:p>
            <a:pPr marL="0" indent="0">
              <a:buNone/>
            </a:pPr>
            <a:endParaRPr lang="en-US" sz="2200" b="0" i="0" u="none" strike="noStrike" dirty="0">
              <a:effectLst/>
            </a:endParaRPr>
          </a:p>
          <a:p>
            <a:pPr>
              <a:buFont typeface="Arial" panose="020B0604020202020204" pitchFamily="34" charset="0"/>
              <a:buChar char="•"/>
            </a:pPr>
            <a:r>
              <a:rPr lang="en-US" sz="2200" b="0" i="0" u="none" strike="noStrike" dirty="0">
                <a:effectLst/>
              </a:rPr>
              <a:t>There are a variety of methods for time series forecasting, including simple moving averages, exponential smoothing, and SARIMAX models</a:t>
            </a:r>
          </a:p>
          <a:p>
            <a:endParaRPr lang="en-US" sz="2200" b="0" i="0" u="none" strike="noStrike" dirty="0">
              <a:effectLst/>
            </a:endParaRPr>
          </a:p>
          <a:p>
            <a:endParaRPr lang="en-US" sz="2200" dirty="0"/>
          </a:p>
          <a:p>
            <a:endParaRPr lang="en-US" sz="2200" dirty="0"/>
          </a:p>
        </p:txBody>
      </p:sp>
      <p:pic>
        <p:nvPicPr>
          <p:cNvPr id="5" name="Picture 4" descr="Orange and blue numbers and graphs">
            <a:extLst>
              <a:ext uri="{FF2B5EF4-FFF2-40B4-BE49-F238E27FC236}">
                <a16:creationId xmlns:a16="http://schemas.microsoft.com/office/drawing/2014/main" id="{21F413B4-66CE-A729-C00D-1E0BEF64091C}"/>
              </a:ext>
            </a:extLst>
          </p:cNvPr>
          <p:cNvPicPr>
            <a:picLocks noChangeAspect="1"/>
          </p:cNvPicPr>
          <p:nvPr/>
        </p:nvPicPr>
        <p:blipFill>
          <a:blip r:embed="rId2"/>
          <a:stretch>
            <a:fillRect/>
          </a:stretch>
        </p:blipFill>
        <p:spPr>
          <a:xfrm>
            <a:off x="7235473" y="2778439"/>
            <a:ext cx="4072815" cy="2494599"/>
          </a:xfrm>
          <a:prstGeom prst="rect">
            <a:avLst/>
          </a:prstGeom>
        </p:spPr>
      </p:pic>
      <p:grpSp>
        <p:nvGrpSpPr>
          <p:cNvPr id="1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0" name="Freeform: Shape 1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60686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38A4F-954A-AB21-5BF9-7BC1B786C21D}"/>
              </a:ext>
            </a:extLst>
          </p:cNvPr>
          <p:cNvSpPr>
            <a:spLocks noGrp="1"/>
          </p:cNvSpPr>
          <p:nvPr>
            <p:ph type="title"/>
          </p:nvPr>
        </p:nvSpPr>
        <p:spPr/>
        <p:txBody>
          <a:bodyPr/>
          <a:lstStyle/>
          <a:p>
            <a:r>
              <a:rPr lang="en-US" sz="4400" dirty="0"/>
              <a:t>Fitting Trend</a:t>
            </a:r>
            <a:endParaRPr lang="en-US" dirty="0"/>
          </a:p>
        </p:txBody>
      </p:sp>
      <p:pic>
        <p:nvPicPr>
          <p:cNvPr id="4" name="Content Placeholder 4" descr="Chart, line chart&#10;&#10;Description automatically generated">
            <a:extLst>
              <a:ext uri="{FF2B5EF4-FFF2-40B4-BE49-F238E27FC236}">
                <a16:creationId xmlns:a16="http://schemas.microsoft.com/office/drawing/2014/main" id="{557AC8F2-65BA-B54F-2BCF-1EF560394806}"/>
              </a:ext>
            </a:extLst>
          </p:cNvPr>
          <p:cNvPicPr>
            <a:picLocks noChangeAspect="1"/>
          </p:cNvPicPr>
          <p:nvPr/>
        </p:nvPicPr>
        <p:blipFill>
          <a:blip r:embed="rId2"/>
          <a:stretch>
            <a:fillRect/>
          </a:stretch>
        </p:blipFill>
        <p:spPr>
          <a:xfrm>
            <a:off x="4909427" y="508718"/>
            <a:ext cx="7053392" cy="4549436"/>
          </a:xfrm>
          <a:prstGeom prst="rect">
            <a:avLst/>
          </a:prstGeom>
        </p:spPr>
      </p:pic>
      <p:sp>
        <p:nvSpPr>
          <p:cNvPr id="5" name="TextBox 4">
            <a:extLst>
              <a:ext uri="{FF2B5EF4-FFF2-40B4-BE49-F238E27FC236}">
                <a16:creationId xmlns:a16="http://schemas.microsoft.com/office/drawing/2014/main" id="{65B176C5-A5FE-3A59-50A1-6AE035478CE5}"/>
              </a:ext>
            </a:extLst>
          </p:cNvPr>
          <p:cNvSpPr txBox="1"/>
          <p:nvPr/>
        </p:nvSpPr>
        <p:spPr>
          <a:xfrm>
            <a:off x="252161" y="2478636"/>
            <a:ext cx="4657266" cy="3293209"/>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374151"/>
                </a:solidFill>
                <a:effectLst/>
              </a:rPr>
              <a:t>The figure shows a linear trend model fitted to a time series of monthly retail quantity data, revealing a positive and steady increase over time.</a:t>
            </a:r>
          </a:p>
          <a:p>
            <a:pPr marL="285750" indent="-285750">
              <a:buFont typeface="Arial" panose="020B0604020202020204" pitchFamily="34" charset="0"/>
              <a:buChar char="•"/>
            </a:pPr>
            <a:endParaRPr lang="en-US" sz="1800" b="0" i="0" u="none" strike="noStrike" dirty="0">
              <a:solidFill>
                <a:srgbClr val="374151"/>
              </a:solidFill>
              <a:effectLst/>
            </a:endParaRPr>
          </a:p>
          <a:p>
            <a:pPr marL="285750" indent="-285750">
              <a:buFont typeface="Arial" panose="020B0604020202020204" pitchFamily="34" charset="0"/>
              <a:buChar char="•"/>
            </a:pPr>
            <a:r>
              <a:rPr lang="en-US" sz="1800" b="0" i="0" u="none" strike="noStrike" dirty="0">
                <a:solidFill>
                  <a:srgbClr val="374151"/>
                </a:solidFill>
                <a:effectLst/>
              </a:rPr>
              <a:t>By adding a linear trend to the time series, the plot highlights the upward trend in retail quantity data over time, indicating potential long-term growth opportunities.</a:t>
            </a:r>
          </a:p>
          <a:p>
            <a:pPr marL="0" indent="0">
              <a:buNone/>
            </a:pPr>
            <a:endParaRPr lang="en-US" sz="2800" dirty="0"/>
          </a:p>
          <a:p>
            <a:endParaRPr lang="en-US" dirty="0"/>
          </a:p>
        </p:txBody>
      </p:sp>
    </p:spTree>
    <p:extLst>
      <p:ext uri="{BB962C8B-B14F-4D97-AF65-F5344CB8AC3E}">
        <p14:creationId xmlns:p14="http://schemas.microsoft.com/office/powerpoint/2010/main" val="908088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A12E-9827-434A-7F36-73AE3465094C}"/>
              </a:ext>
            </a:extLst>
          </p:cNvPr>
          <p:cNvSpPr>
            <a:spLocks noGrp="1"/>
          </p:cNvSpPr>
          <p:nvPr>
            <p:ph type="title"/>
          </p:nvPr>
        </p:nvSpPr>
        <p:spPr/>
        <p:txBody>
          <a:bodyPr/>
          <a:lstStyle/>
          <a:p>
            <a:r>
              <a:rPr lang="en-US" sz="4400" dirty="0"/>
              <a:t>Linear Regression Model</a:t>
            </a:r>
            <a:endParaRPr lang="en-US" dirty="0"/>
          </a:p>
        </p:txBody>
      </p:sp>
      <p:pic>
        <p:nvPicPr>
          <p:cNvPr id="4" name="Content Placeholder 4" descr="A picture containing antenna&#10;&#10;Description automatically generated">
            <a:extLst>
              <a:ext uri="{FF2B5EF4-FFF2-40B4-BE49-F238E27FC236}">
                <a16:creationId xmlns:a16="http://schemas.microsoft.com/office/drawing/2014/main" id="{CE994B4A-6757-4809-B473-A3492AD0B3B5}"/>
              </a:ext>
            </a:extLst>
          </p:cNvPr>
          <p:cNvPicPr>
            <a:picLocks noChangeAspect="1"/>
          </p:cNvPicPr>
          <p:nvPr/>
        </p:nvPicPr>
        <p:blipFill>
          <a:blip r:embed="rId2"/>
          <a:stretch>
            <a:fillRect/>
          </a:stretch>
        </p:blipFill>
        <p:spPr>
          <a:xfrm>
            <a:off x="6666603" y="1507618"/>
            <a:ext cx="5458968" cy="4326230"/>
          </a:xfrm>
          <a:prstGeom prst="rect">
            <a:avLst/>
          </a:prstGeom>
        </p:spPr>
      </p:pic>
      <p:sp>
        <p:nvSpPr>
          <p:cNvPr id="5" name="TextBox 4">
            <a:extLst>
              <a:ext uri="{FF2B5EF4-FFF2-40B4-BE49-F238E27FC236}">
                <a16:creationId xmlns:a16="http://schemas.microsoft.com/office/drawing/2014/main" id="{C2AA32D8-423F-32CE-89C8-A27885A4F075}"/>
              </a:ext>
            </a:extLst>
          </p:cNvPr>
          <p:cNvSpPr txBox="1"/>
          <p:nvPr/>
        </p:nvSpPr>
        <p:spPr>
          <a:xfrm>
            <a:off x="66429" y="2106667"/>
            <a:ext cx="6250769" cy="3416320"/>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rPr>
              <a:t>The upper plot shows the actual values of the time series data as well as the linear trend predicted by the model.</a:t>
            </a:r>
          </a:p>
          <a:p>
            <a:pPr marL="285750" indent="-285750">
              <a:buFont typeface="Arial" panose="020B0604020202020204" pitchFamily="34" charset="0"/>
              <a:buChar char="•"/>
            </a:pPr>
            <a:endParaRPr lang="en-US" b="0" i="0" u="none" strike="noStrike" dirty="0">
              <a:solidFill>
                <a:srgbClr val="374151"/>
              </a:solidFill>
              <a:effectLst/>
            </a:endParaRPr>
          </a:p>
          <a:p>
            <a:pPr marL="285750" indent="-285750">
              <a:buFont typeface="Arial" panose="020B0604020202020204" pitchFamily="34" charset="0"/>
              <a:buChar char="•"/>
            </a:pPr>
            <a:r>
              <a:rPr lang="en-US" b="0" i="0" u="none" strike="noStrike" dirty="0">
                <a:solidFill>
                  <a:srgbClr val="374151"/>
                </a:solidFill>
                <a:effectLst/>
              </a:rPr>
              <a:t>The lower plot shows the forecast errors, which are the differences between the actual values and the predicted values of the model</a:t>
            </a:r>
          </a:p>
          <a:p>
            <a:pPr marL="285750" indent="-285750">
              <a:buFont typeface="Arial" panose="020B0604020202020204" pitchFamily="34" charset="0"/>
              <a:buChar char="•"/>
            </a:pPr>
            <a:endParaRPr lang="en-US" b="0" i="0" u="none" strike="noStrike" dirty="0">
              <a:solidFill>
                <a:srgbClr val="374151"/>
              </a:solidFill>
              <a:effectLst/>
            </a:endParaRPr>
          </a:p>
          <a:p>
            <a:pPr marL="285750" indent="-285750">
              <a:buFont typeface="Arial" panose="020B0604020202020204" pitchFamily="34" charset="0"/>
              <a:buChar char="•"/>
            </a:pPr>
            <a:r>
              <a:rPr lang="en-US" b="0" i="0" u="none" strike="noStrike" dirty="0">
                <a:solidFill>
                  <a:srgbClr val="374151"/>
                </a:solidFill>
                <a:effectLst/>
              </a:rPr>
              <a:t>The linear regression model used in this analysis helps to capture the overall trend in the data and provides a useful framework for making predictions about future sales. </a:t>
            </a:r>
          </a:p>
          <a:p>
            <a:endParaRPr lang="en-US" dirty="0"/>
          </a:p>
          <a:p>
            <a:endParaRPr lang="en-US" dirty="0"/>
          </a:p>
        </p:txBody>
      </p:sp>
    </p:spTree>
    <p:extLst>
      <p:ext uri="{BB962C8B-B14F-4D97-AF65-F5344CB8AC3E}">
        <p14:creationId xmlns:p14="http://schemas.microsoft.com/office/powerpoint/2010/main" val="402406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6ACE-5F28-E157-2572-5A6D15C69031}"/>
              </a:ext>
            </a:extLst>
          </p:cNvPr>
          <p:cNvSpPr>
            <a:spLocks noGrp="1"/>
          </p:cNvSpPr>
          <p:nvPr>
            <p:ph type="title"/>
          </p:nvPr>
        </p:nvSpPr>
        <p:spPr>
          <a:xfrm>
            <a:off x="838200" y="107933"/>
            <a:ext cx="10515600" cy="1325563"/>
          </a:xfrm>
        </p:spPr>
        <p:txBody>
          <a:bodyPr/>
          <a:lstStyle/>
          <a:p>
            <a:r>
              <a:rPr lang="en-US" sz="4400" dirty="0">
                <a:latin typeface="Söhne"/>
              </a:rPr>
              <a:t>S</a:t>
            </a:r>
            <a:r>
              <a:rPr lang="en-US" sz="4400" b="0" i="0" u="none" strike="noStrike" dirty="0">
                <a:effectLst/>
                <a:latin typeface="Söhne"/>
              </a:rPr>
              <a:t>easonal </a:t>
            </a:r>
            <a:r>
              <a:rPr lang="en-US" sz="4400" dirty="0">
                <a:latin typeface="Söhne"/>
              </a:rPr>
              <a:t>D</a:t>
            </a:r>
            <a:r>
              <a:rPr lang="en-US" sz="4400" b="0" i="0" u="none" strike="noStrike" dirty="0">
                <a:effectLst/>
                <a:latin typeface="Söhne"/>
              </a:rPr>
              <a:t>ecomposition Plot</a:t>
            </a:r>
            <a:endParaRPr lang="en-US" dirty="0"/>
          </a:p>
        </p:txBody>
      </p:sp>
      <p:pic>
        <p:nvPicPr>
          <p:cNvPr id="4" name="Content Placeholder 4" descr="A picture containing graphical user interface&#10;&#10;Description automatically generated">
            <a:extLst>
              <a:ext uri="{FF2B5EF4-FFF2-40B4-BE49-F238E27FC236}">
                <a16:creationId xmlns:a16="http://schemas.microsoft.com/office/drawing/2014/main" id="{FF9AF082-CCD9-8D9F-4CE0-82C5C6902AA5}"/>
              </a:ext>
            </a:extLst>
          </p:cNvPr>
          <p:cNvPicPr>
            <a:picLocks noChangeAspect="1"/>
          </p:cNvPicPr>
          <p:nvPr/>
        </p:nvPicPr>
        <p:blipFill rotWithShape="1">
          <a:blip r:embed="rId2"/>
          <a:srcRect t="2411" r="2" b="791"/>
          <a:stretch/>
        </p:blipFill>
        <p:spPr>
          <a:xfrm>
            <a:off x="5093372" y="1233803"/>
            <a:ext cx="7098628" cy="4363380"/>
          </a:xfrm>
          <a:prstGeom prst="rect">
            <a:avLst/>
          </a:prstGeom>
        </p:spPr>
      </p:pic>
      <p:sp>
        <p:nvSpPr>
          <p:cNvPr id="5" name="TextBox 4">
            <a:extLst>
              <a:ext uri="{FF2B5EF4-FFF2-40B4-BE49-F238E27FC236}">
                <a16:creationId xmlns:a16="http://schemas.microsoft.com/office/drawing/2014/main" id="{E00CEFAA-10CB-1A25-CE42-BDC002561CE3}"/>
              </a:ext>
            </a:extLst>
          </p:cNvPr>
          <p:cNvSpPr txBox="1"/>
          <p:nvPr/>
        </p:nvSpPr>
        <p:spPr>
          <a:xfrm>
            <a:off x="162647" y="1903864"/>
            <a:ext cx="4529959"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t>T</a:t>
            </a:r>
            <a:r>
              <a:rPr lang="en-US" sz="1800" b="0" i="0" u="none" strike="noStrike" dirty="0">
                <a:effectLst/>
              </a:rPr>
              <a:t>rend component represents the long-term changes in the series and can be used to identify overall patterns or trends over time.</a:t>
            </a:r>
          </a:p>
          <a:p>
            <a:pPr marL="285750" indent="-285750">
              <a:buFont typeface="Arial" panose="020B0604020202020204" pitchFamily="34" charset="0"/>
              <a:buChar char="•"/>
            </a:pPr>
            <a:endParaRPr lang="en-US" sz="1800" b="0" i="0" u="none" strike="noStrike" dirty="0">
              <a:effectLst/>
            </a:endParaRPr>
          </a:p>
          <a:p>
            <a:pPr marL="285750" indent="-285750">
              <a:buFont typeface="Arial" panose="020B0604020202020204" pitchFamily="34" charset="0"/>
              <a:buChar char="•"/>
            </a:pPr>
            <a:r>
              <a:rPr lang="en-US" sz="1800" dirty="0"/>
              <a:t>S</a:t>
            </a:r>
            <a:r>
              <a:rPr lang="en-US" sz="1800" b="0" i="0" u="none" strike="noStrike" dirty="0">
                <a:effectLst/>
              </a:rPr>
              <a:t>easonal component represents regular, repeating patterns or cycles in the series, such as monthly.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b="0" i="0" u="none" strike="noStrike" dirty="0">
                <a:effectLst/>
              </a:rPr>
              <a:t>The residual component represents the random pattern observed component represents the original time series data</a:t>
            </a:r>
            <a:endParaRPr lang="en-US" sz="1800" dirty="0"/>
          </a:p>
          <a:p>
            <a:endParaRPr lang="en-US" dirty="0"/>
          </a:p>
        </p:txBody>
      </p:sp>
    </p:spTree>
    <p:extLst>
      <p:ext uri="{BB962C8B-B14F-4D97-AF65-F5344CB8AC3E}">
        <p14:creationId xmlns:p14="http://schemas.microsoft.com/office/powerpoint/2010/main" val="125335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7" name="Rectangle 113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8" name="Freeform: Shape 1137">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F169BF95-202C-65BA-5171-1C6217326307}"/>
              </a:ext>
            </a:extLst>
          </p:cNvPr>
          <p:cNvSpPr>
            <a:spLocks noGrp="1"/>
          </p:cNvSpPr>
          <p:nvPr>
            <p:ph type="title"/>
          </p:nvPr>
        </p:nvSpPr>
        <p:spPr>
          <a:xfrm>
            <a:off x="2482640" y="627614"/>
            <a:ext cx="4593817" cy="1314996"/>
          </a:xfrm>
        </p:spPr>
        <p:txBody>
          <a:bodyPr anchor="b">
            <a:noAutofit/>
          </a:bodyPr>
          <a:lstStyle/>
          <a:p>
            <a:pPr rtl="0">
              <a:spcBef>
                <a:spcPts val="0"/>
              </a:spcBef>
              <a:spcAft>
                <a:spcPts val="0"/>
              </a:spcAft>
            </a:pPr>
            <a:r>
              <a:rPr lang="en-US" sz="3000" b="0" i="0" u="none" strike="noStrike" dirty="0">
                <a:effectLst/>
              </a:rPr>
              <a:t>Executive Summary </a:t>
            </a:r>
            <a:br>
              <a:rPr lang="en-US" sz="3000" b="0" i="0" u="none" strike="noStrike" dirty="0">
                <a:effectLst/>
              </a:rPr>
            </a:br>
            <a:endParaRPr lang="en-US" sz="3000" dirty="0"/>
          </a:p>
        </p:txBody>
      </p:sp>
      <p:sp>
        <p:nvSpPr>
          <p:cNvPr id="1159" name="Freeform: Shape 1139">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160" name="Freeform: Shape 1141">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D8055AA9-DEBA-6437-F8A8-92ABF7DFA879}"/>
              </a:ext>
            </a:extLst>
          </p:cNvPr>
          <p:cNvSpPr>
            <a:spLocks noGrp="1"/>
          </p:cNvSpPr>
          <p:nvPr>
            <p:ph idx="1"/>
          </p:nvPr>
        </p:nvSpPr>
        <p:spPr>
          <a:xfrm>
            <a:off x="214313" y="2125737"/>
            <a:ext cx="6399690" cy="4044463"/>
          </a:xfrm>
        </p:spPr>
        <p:txBody>
          <a:bodyPr>
            <a:normAutofit/>
          </a:bodyPr>
          <a:lstStyle/>
          <a:p>
            <a:pPr rtl="0">
              <a:spcBef>
                <a:spcPts val="0"/>
              </a:spcBef>
              <a:spcAft>
                <a:spcPts val="1200"/>
              </a:spcAft>
            </a:pPr>
            <a:r>
              <a:rPr lang="en-US" sz="2000" b="0" i="0" u="none" strike="noStrike" dirty="0">
                <a:effectLst/>
              </a:rPr>
              <a:t>Most online retailers lack the ability to practice data mining and consumer centric marketing. </a:t>
            </a:r>
          </a:p>
          <a:p>
            <a:pPr rtl="0">
              <a:spcBef>
                <a:spcPts val="0"/>
              </a:spcBef>
              <a:spcAft>
                <a:spcPts val="1200"/>
              </a:spcAft>
            </a:pPr>
            <a:r>
              <a:rPr lang="en-US" sz="2000" b="0" i="0" u="none" strike="noStrike" dirty="0">
                <a:effectLst/>
              </a:rPr>
              <a:t>Online retailing has been, and continues to be, on the rise. </a:t>
            </a:r>
          </a:p>
          <a:p>
            <a:pPr rtl="0">
              <a:spcBef>
                <a:spcPts val="0"/>
              </a:spcBef>
              <a:spcAft>
                <a:spcPts val="1200"/>
              </a:spcAft>
            </a:pPr>
            <a:r>
              <a:rPr lang="en-US" sz="2000" b="0" i="0" u="none" strike="noStrike" dirty="0">
                <a:effectLst/>
              </a:rPr>
              <a:t>Online retail makes it easy to data mine and use consumer centric marketing. </a:t>
            </a:r>
          </a:p>
          <a:p>
            <a:pPr rtl="0">
              <a:spcBef>
                <a:spcPts val="0"/>
              </a:spcBef>
              <a:spcAft>
                <a:spcPts val="1200"/>
              </a:spcAft>
            </a:pPr>
            <a:r>
              <a:rPr lang="en-US" sz="2000" b="0" i="0" u="none" strike="noStrike" dirty="0">
                <a:effectLst/>
              </a:rPr>
              <a:t>Ex: 60% of the business's total sales in recent years have come from its most valuable customers, while only 4% of those sales came from its least valuable customer</a:t>
            </a:r>
            <a:br>
              <a:rPr lang="en-US" sz="2000" dirty="0"/>
            </a:br>
            <a:endParaRPr lang="en-US" sz="2000" dirty="0"/>
          </a:p>
        </p:txBody>
      </p:sp>
      <p:sp>
        <p:nvSpPr>
          <p:cNvPr id="1161" name="Freeform: Shape 1143">
            <a:extLst>
              <a:ext uri="{FF2B5EF4-FFF2-40B4-BE49-F238E27FC236}">
                <a16:creationId xmlns:a16="http://schemas.microsoft.com/office/drawing/2014/main" id="{F8875E4C-CFFE-4552-ABC7-175C3CB75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162" name="Freeform: Shape 1145">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63" name="Freeform: Shape 1147">
            <a:extLst>
              <a:ext uri="{FF2B5EF4-FFF2-40B4-BE49-F238E27FC236}">
                <a16:creationId xmlns:a16="http://schemas.microsoft.com/office/drawing/2014/main" id="{53812026-3FC6-44DA-94EF-3B8164049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28" name="Picture 4">
            <a:extLst>
              <a:ext uri="{FF2B5EF4-FFF2-40B4-BE49-F238E27FC236}">
                <a16:creationId xmlns:a16="http://schemas.microsoft.com/office/drawing/2014/main" id="{1E5EEAA3-BA43-FAB4-DB54-72C54E7CE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74" r="23925" b="-1"/>
          <a:stretch/>
        </p:blipFill>
        <p:spPr bwMode="auto">
          <a:xfrm>
            <a:off x="6854073" y="2923953"/>
            <a:ext cx="3454390" cy="345439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C658983-9439-6055-551F-C837B1DB0A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91" r="21759" b="-1"/>
          <a:stretch/>
        </p:blipFill>
        <p:spPr bwMode="auto">
          <a:xfrm>
            <a:off x="8444193" y="156675"/>
            <a:ext cx="2952748" cy="2952748"/>
          </a:xfrm>
          <a:custGeom>
            <a:avLst/>
            <a:gdLst/>
            <a:ahLst/>
            <a:cxnLst/>
            <a:rect l="l" t="t" r="r" b="b"/>
            <a:pathLst>
              <a:path w="2361890" h="236189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a:noFill/>
          <a:extLst>
            <a:ext uri="{909E8E84-426E-40DD-AFC4-6F175D3DCCD1}">
              <a14:hiddenFill xmlns:a14="http://schemas.microsoft.com/office/drawing/2010/main">
                <a:solidFill>
                  <a:srgbClr val="FFFFFF"/>
                </a:solidFill>
              </a14:hiddenFill>
            </a:ext>
          </a:extLst>
        </p:spPr>
      </p:pic>
      <p:grpSp>
        <p:nvGrpSpPr>
          <p:cNvPr id="1164"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165" name="Freeform: Shape 115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66" name="Freeform: Shape 115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67" name="Freeform: Shape 115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68" name="Freeform: Shape 115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69" name="Freeform: Shape 115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32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3468-579F-6DE0-AB99-71BCE1010259}"/>
              </a:ext>
            </a:extLst>
          </p:cNvPr>
          <p:cNvSpPr>
            <a:spLocks noGrp="1"/>
          </p:cNvSpPr>
          <p:nvPr>
            <p:ph type="title"/>
          </p:nvPr>
        </p:nvSpPr>
        <p:spPr/>
        <p:txBody>
          <a:bodyPr/>
          <a:lstStyle/>
          <a:p>
            <a:r>
              <a:rPr lang="en-US" dirty="0" err="1">
                <a:solidFill>
                  <a:srgbClr val="374151"/>
                </a:solidFill>
                <a:latin typeface="Söhne"/>
              </a:rPr>
              <a:t>A</a:t>
            </a:r>
            <a:r>
              <a:rPr lang="en-US" b="0" i="0" u="none" strike="noStrike" dirty="0" err="1">
                <a:solidFill>
                  <a:srgbClr val="374151"/>
                </a:solidFill>
                <a:effectLst/>
                <a:latin typeface="Söhne"/>
              </a:rPr>
              <a:t>utoCorrelation</a:t>
            </a:r>
            <a:r>
              <a:rPr lang="en-US" b="0" i="0" u="none" strike="noStrike" dirty="0">
                <a:solidFill>
                  <a:srgbClr val="374151"/>
                </a:solidFill>
                <a:effectLst/>
                <a:latin typeface="Söhne"/>
              </a:rPr>
              <a:t> function (ACF)</a:t>
            </a:r>
            <a:br>
              <a:rPr lang="en-US" dirty="0"/>
            </a:br>
            <a:endParaRPr lang="en-US" dirty="0"/>
          </a:p>
        </p:txBody>
      </p:sp>
      <p:pic>
        <p:nvPicPr>
          <p:cNvPr id="4" name="Content Placeholder 4" descr="Chart, box and whisker chart&#10;&#10;Description automatically generated">
            <a:extLst>
              <a:ext uri="{FF2B5EF4-FFF2-40B4-BE49-F238E27FC236}">
                <a16:creationId xmlns:a16="http://schemas.microsoft.com/office/drawing/2014/main" id="{D875C4F0-7A3C-87E1-5543-BEEBA7C761B1}"/>
              </a:ext>
            </a:extLst>
          </p:cNvPr>
          <p:cNvPicPr>
            <a:picLocks noGrp="1" noChangeAspect="1"/>
          </p:cNvPicPr>
          <p:nvPr>
            <p:ph idx="1"/>
          </p:nvPr>
        </p:nvPicPr>
        <p:blipFill>
          <a:blip r:embed="rId2"/>
          <a:stretch>
            <a:fillRect/>
          </a:stretch>
        </p:blipFill>
        <p:spPr>
          <a:xfrm>
            <a:off x="6923630" y="1131942"/>
            <a:ext cx="5134417" cy="4351338"/>
          </a:xfrm>
          <a:prstGeom prst="rect">
            <a:avLst/>
          </a:prstGeom>
        </p:spPr>
      </p:pic>
      <p:sp>
        <p:nvSpPr>
          <p:cNvPr id="5" name="TextBox 4">
            <a:extLst>
              <a:ext uri="{FF2B5EF4-FFF2-40B4-BE49-F238E27FC236}">
                <a16:creationId xmlns:a16="http://schemas.microsoft.com/office/drawing/2014/main" id="{16E5F527-0A02-F611-4428-BBC801E84412}"/>
              </a:ext>
            </a:extLst>
          </p:cNvPr>
          <p:cNvSpPr txBox="1"/>
          <p:nvPr/>
        </p:nvSpPr>
        <p:spPr>
          <a:xfrm>
            <a:off x="220716" y="2828835"/>
            <a:ext cx="6592865" cy="1200329"/>
          </a:xfrm>
          <a:prstGeom prst="rect">
            <a:avLst/>
          </a:prstGeom>
          <a:noFill/>
        </p:spPr>
        <p:txBody>
          <a:bodyPr wrap="square" rtlCol="0">
            <a:spAutoFit/>
          </a:bodyPr>
          <a:lstStyle/>
          <a:p>
            <a:r>
              <a:rPr lang="en-US" sz="1800" b="0" i="0" u="none" strike="noStrike" dirty="0">
                <a:effectLst/>
              </a:rPr>
              <a:t>ACF is a measure of the correlation between a time series and a lagged version of itself. It helps in identifying any patterns or trends in the data that are repeated over time.</a:t>
            </a:r>
            <a:endParaRPr lang="en-US" sz="1800" dirty="0"/>
          </a:p>
          <a:p>
            <a:endParaRPr lang="en-US" dirty="0"/>
          </a:p>
        </p:txBody>
      </p:sp>
    </p:spTree>
    <p:extLst>
      <p:ext uri="{BB962C8B-B14F-4D97-AF65-F5344CB8AC3E}">
        <p14:creationId xmlns:p14="http://schemas.microsoft.com/office/powerpoint/2010/main" val="2002125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AD01-6151-37E6-D596-1E16A7C9D932}"/>
              </a:ext>
            </a:extLst>
          </p:cNvPr>
          <p:cNvSpPr>
            <a:spLocks noGrp="1"/>
          </p:cNvSpPr>
          <p:nvPr>
            <p:ph type="title"/>
          </p:nvPr>
        </p:nvSpPr>
        <p:spPr>
          <a:xfrm>
            <a:off x="838200" y="-155303"/>
            <a:ext cx="10515600" cy="1325563"/>
          </a:xfrm>
        </p:spPr>
        <p:txBody>
          <a:bodyPr/>
          <a:lstStyle/>
          <a:p>
            <a:r>
              <a:rPr lang="en-US" dirty="0"/>
              <a:t>SRIMAX Model</a:t>
            </a:r>
          </a:p>
        </p:txBody>
      </p:sp>
      <p:pic>
        <p:nvPicPr>
          <p:cNvPr id="4" name="Content Placeholder 4" descr="Chart, line chart&#10;&#10;Description automatically generated">
            <a:extLst>
              <a:ext uri="{FF2B5EF4-FFF2-40B4-BE49-F238E27FC236}">
                <a16:creationId xmlns:a16="http://schemas.microsoft.com/office/drawing/2014/main" id="{6FBE3DDD-4C94-097A-DD3F-47C073778DA0}"/>
              </a:ext>
            </a:extLst>
          </p:cNvPr>
          <p:cNvPicPr>
            <a:picLocks noGrp="1" noChangeAspect="1"/>
          </p:cNvPicPr>
          <p:nvPr>
            <p:ph idx="1"/>
          </p:nvPr>
        </p:nvPicPr>
        <p:blipFill>
          <a:blip r:embed="rId2"/>
          <a:stretch>
            <a:fillRect/>
          </a:stretch>
        </p:blipFill>
        <p:spPr>
          <a:xfrm>
            <a:off x="5284233" y="576595"/>
            <a:ext cx="6687050" cy="3997052"/>
          </a:xfrm>
        </p:spPr>
      </p:pic>
      <p:sp>
        <p:nvSpPr>
          <p:cNvPr id="5" name="TextBox 4">
            <a:extLst>
              <a:ext uri="{FF2B5EF4-FFF2-40B4-BE49-F238E27FC236}">
                <a16:creationId xmlns:a16="http://schemas.microsoft.com/office/drawing/2014/main" id="{47DE3E74-4C3A-8300-14F2-CC9C01E2A34D}"/>
              </a:ext>
            </a:extLst>
          </p:cNvPr>
          <p:cNvSpPr txBox="1"/>
          <p:nvPr/>
        </p:nvSpPr>
        <p:spPr>
          <a:xfrm>
            <a:off x="168285" y="1757090"/>
            <a:ext cx="5115948" cy="4524315"/>
          </a:xfrm>
          <a:prstGeom prst="rect">
            <a:avLst/>
          </a:prstGeom>
          <a:noFill/>
        </p:spPr>
        <p:txBody>
          <a:bodyPr wrap="square" rtlCol="0">
            <a:spAutoFit/>
          </a:bodyPr>
          <a:lstStyle/>
          <a:p>
            <a:pPr marL="285750" indent="-285750" algn="l">
              <a:buFont typeface="Arial" panose="020B0604020202020204" pitchFamily="34" charset="0"/>
              <a:buChar char="•"/>
            </a:pPr>
            <a:r>
              <a:rPr lang="en-US" b="0" i="0" u="none" strike="noStrike" dirty="0">
                <a:solidFill>
                  <a:srgbClr val="374151"/>
                </a:solidFill>
                <a:effectLst/>
              </a:rPr>
              <a:t>SARIMAX is a popular time series modeling technique that can handle seasonality and trends in the data.</a:t>
            </a:r>
          </a:p>
          <a:p>
            <a:pPr marL="285750" indent="-285750" algn="l">
              <a:buFont typeface="Arial" panose="020B0604020202020204" pitchFamily="34" charset="0"/>
              <a:buChar char="•"/>
            </a:pPr>
            <a:endParaRPr lang="en-US" b="0" i="0" u="none" strike="noStrike" dirty="0">
              <a:solidFill>
                <a:srgbClr val="374151"/>
              </a:solidFill>
              <a:effectLst/>
            </a:endParaRPr>
          </a:p>
          <a:p>
            <a:pPr marL="285750" indent="-285750" algn="l">
              <a:buFont typeface="Arial" panose="020B0604020202020204" pitchFamily="34" charset="0"/>
              <a:buChar char="•"/>
            </a:pPr>
            <a:r>
              <a:rPr lang="en-US" b="0" i="0" u="none" strike="noStrike" dirty="0">
                <a:solidFill>
                  <a:srgbClr val="374151"/>
                </a:solidFill>
                <a:effectLst/>
              </a:rPr>
              <a:t>In this we split the data into training and test sets, train the SARIMAX model on the training data.</a:t>
            </a:r>
          </a:p>
          <a:p>
            <a:pPr marL="285750" indent="-285750" algn="l">
              <a:buFont typeface="Arial" panose="020B0604020202020204" pitchFamily="34" charset="0"/>
              <a:buChar char="•"/>
            </a:pPr>
            <a:endParaRPr lang="en-US" b="0" i="0" u="none" strike="noStrike" dirty="0">
              <a:solidFill>
                <a:srgbClr val="374151"/>
              </a:solidFill>
              <a:effectLst/>
            </a:endParaRPr>
          </a:p>
          <a:p>
            <a:pPr marL="285750" indent="-285750" algn="l">
              <a:buFont typeface="Arial" panose="020B0604020202020204" pitchFamily="34" charset="0"/>
              <a:buChar char="•"/>
            </a:pPr>
            <a:r>
              <a:rPr lang="en-US" b="0" i="0" u="none" strike="noStrike" dirty="0">
                <a:solidFill>
                  <a:srgbClr val="374151"/>
                </a:solidFill>
                <a:effectLst/>
              </a:rPr>
              <a:t>By training the SARIMAX model on historical sales data, it can generate forecasts for future periods. These forecasts can be useful for inventory planning and sales projections.</a:t>
            </a:r>
          </a:p>
          <a:p>
            <a:pPr marL="0" indent="0" algn="l">
              <a:buNone/>
            </a:pPr>
            <a:endParaRPr lang="en-US" b="0" i="0" u="none" strike="noStrike" dirty="0">
              <a:solidFill>
                <a:srgbClr val="374151"/>
              </a:solidFill>
              <a:effectLst/>
            </a:endParaRPr>
          </a:p>
          <a:p>
            <a:pPr algn="l">
              <a:buFont typeface="Arial" panose="020B0604020202020204" pitchFamily="34" charset="0"/>
              <a:buChar char="•"/>
            </a:pPr>
            <a:endParaRPr lang="en-US" b="0" i="0" u="none" strike="noStrike" dirty="0">
              <a:solidFill>
                <a:srgbClr val="374151"/>
              </a:solidFill>
              <a:effectLst/>
            </a:endParaRPr>
          </a:p>
          <a:p>
            <a:endParaRPr lang="en-US" dirty="0"/>
          </a:p>
          <a:p>
            <a:endParaRPr lang="en-US" dirty="0"/>
          </a:p>
        </p:txBody>
      </p:sp>
    </p:spTree>
    <p:extLst>
      <p:ext uri="{BB962C8B-B14F-4D97-AF65-F5344CB8AC3E}">
        <p14:creationId xmlns:p14="http://schemas.microsoft.com/office/powerpoint/2010/main" val="846080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14A5-6D35-3161-390F-693F7EFA9594}"/>
              </a:ext>
            </a:extLst>
          </p:cNvPr>
          <p:cNvSpPr>
            <a:spLocks noGrp="1"/>
          </p:cNvSpPr>
          <p:nvPr>
            <p:ph type="title"/>
          </p:nvPr>
        </p:nvSpPr>
        <p:spPr>
          <a:xfrm>
            <a:off x="838200" y="-107840"/>
            <a:ext cx="10515600" cy="1325563"/>
          </a:xfrm>
        </p:spPr>
        <p:txBody>
          <a:bodyPr/>
          <a:lstStyle/>
          <a:p>
            <a:r>
              <a:rPr lang="en-US" dirty="0"/>
              <a:t>Exponential Smoothing</a:t>
            </a:r>
          </a:p>
        </p:txBody>
      </p:sp>
      <p:pic>
        <p:nvPicPr>
          <p:cNvPr id="4" name="Content Placeholder 4" descr="Chart, bar chart&#10;&#10;Description automatically generated">
            <a:extLst>
              <a:ext uri="{FF2B5EF4-FFF2-40B4-BE49-F238E27FC236}">
                <a16:creationId xmlns:a16="http://schemas.microsoft.com/office/drawing/2014/main" id="{BCE36B13-B8A4-CEFE-BE08-9BDFEA77C8A7}"/>
              </a:ext>
            </a:extLst>
          </p:cNvPr>
          <p:cNvPicPr>
            <a:picLocks noChangeAspect="1"/>
          </p:cNvPicPr>
          <p:nvPr/>
        </p:nvPicPr>
        <p:blipFill>
          <a:blip r:embed="rId2"/>
          <a:stretch>
            <a:fillRect/>
          </a:stretch>
        </p:blipFill>
        <p:spPr>
          <a:xfrm>
            <a:off x="5328623" y="1305035"/>
            <a:ext cx="6776858" cy="3697890"/>
          </a:xfrm>
          <a:prstGeom prst="rect">
            <a:avLst/>
          </a:prstGeom>
        </p:spPr>
      </p:pic>
      <p:sp>
        <p:nvSpPr>
          <p:cNvPr id="5" name="TextBox 4">
            <a:extLst>
              <a:ext uri="{FF2B5EF4-FFF2-40B4-BE49-F238E27FC236}">
                <a16:creationId xmlns:a16="http://schemas.microsoft.com/office/drawing/2014/main" id="{F4DD9B8E-DDB8-76ED-3018-24A29270D240}"/>
              </a:ext>
            </a:extLst>
          </p:cNvPr>
          <p:cNvSpPr txBox="1"/>
          <p:nvPr/>
        </p:nvSpPr>
        <p:spPr>
          <a:xfrm>
            <a:off x="0" y="1859646"/>
            <a:ext cx="5692566" cy="3693319"/>
          </a:xfrm>
          <a:prstGeom prst="rect">
            <a:avLst/>
          </a:prstGeom>
          <a:noFill/>
        </p:spPr>
        <p:txBody>
          <a:bodyPr wrap="square" rtlCol="0">
            <a:spAutoFit/>
          </a:bodyPr>
          <a:lstStyle/>
          <a:p>
            <a:pPr marL="285750" indent="-285750" algn="l">
              <a:buFont typeface="Arial" panose="020B0604020202020204" pitchFamily="34" charset="0"/>
              <a:buChar char="•"/>
            </a:pPr>
            <a:r>
              <a:rPr lang="en-US" sz="1800" b="0" i="0" u="none" strike="noStrike" dirty="0">
                <a:solidFill>
                  <a:srgbClr val="374151"/>
                </a:solidFill>
                <a:effectLst/>
              </a:rPr>
              <a:t>The model have captured the trend and seasonality of the data well, as the predicted values follow the same pattern as the actual data.</a:t>
            </a:r>
            <a:br>
              <a:rPr lang="en-US" sz="1800" b="0" i="0" u="none" strike="noStrike" dirty="0">
                <a:solidFill>
                  <a:srgbClr val="374151"/>
                </a:solidFill>
                <a:effectLst/>
              </a:rPr>
            </a:br>
            <a:endParaRPr lang="en-US" sz="1800" b="0" i="0" u="none" strike="noStrike" dirty="0">
              <a:solidFill>
                <a:srgbClr val="374151"/>
              </a:solidFill>
              <a:effectLst/>
            </a:endParaRPr>
          </a:p>
          <a:p>
            <a:pPr marL="285750" indent="-285750" algn="l">
              <a:buFont typeface="Arial" panose="020B0604020202020204" pitchFamily="34" charset="0"/>
              <a:buChar char="•"/>
            </a:pPr>
            <a:r>
              <a:rPr lang="en-US" sz="1800" b="0" i="0" u="none" strike="noStrike" dirty="0">
                <a:solidFill>
                  <a:srgbClr val="374151"/>
                </a:solidFill>
                <a:effectLst/>
              </a:rPr>
              <a:t>However, the model appears to struggle with capturing the sudden peaks and drops in the test data, as there are some significant deviations between the predicted and actual values in certain periods.</a:t>
            </a:r>
          </a:p>
          <a:p>
            <a:pPr marL="285750" indent="-285750" algn="l">
              <a:buFont typeface="Arial" panose="020B0604020202020204" pitchFamily="34" charset="0"/>
              <a:buChar char="•"/>
            </a:pPr>
            <a:endParaRPr lang="en-US" sz="1800" b="0" i="0" u="none" strike="noStrike" dirty="0">
              <a:solidFill>
                <a:srgbClr val="374151"/>
              </a:solidFill>
              <a:effectLst/>
            </a:endParaRPr>
          </a:p>
          <a:p>
            <a:pPr marL="285750" indent="-285750" algn="l">
              <a:buFont typeface="Arial" panose="020B0604020202020204" pitchFamily="34" charset="0"/>
              <a:buChar char="•"/>
            </a:pPr>
            <a:r>
              <a:rPr lang="en-US" sz="1800" b="0" i="0" u="none" strike="noStrike" dirty="0">
                <a:solidFill>
                  <a:srgbClr val="374151"/>
                </a:solidFill>
                <a:effectLst/>
              </a:rPr>
              <a:t>Both the MAE and RMSE assessment scores were relatively low compared to SRIMAX, showing that the model is capable of producing reliable predictions.</a:t>
            </a:r>
            <a:endParaRPr lang="en-US" sz="2800" dirty="0"/>
          </a:p>
          <a:p>
            <a:endParaRPr lang="en-US" dirty="0"/>
          </a:p>
        </p:txBody>
      </p:sp>
    </p:spTree>
    <p:extLst>
      <p:ext uri="{BB962C8B-B14F-4D97-AF65-F5344CB8AC3E}">
        <p14:creationId xmlns:p14="http://schemas.microsoft.com/office/powerpoint/2010/main" val="174705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D640-9063-EA5F-5F6F-3D9992BBF72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DD94CD3-3A33-4D1D-46F9-E88D0D24E9DA}"/>
              </a:ext>
            </a:extLst>
          </p:cNvPr>
          <p:cNvSpPr>
            <a:spLocks noGrp="1"/>
          </p:cNvSpPr>
          <p:nvPr>
            <p:ph idx="1"/>
          </p:nvPr>
        </p:nvSpPr>
        <p:spPr>
          <a:xfrm>
            <a:off x="220717" y="2081048"/>
            <a:ext cx="11133083" cy="4561490"/>
          </a:xfrm>
        </p:spPr>
        <p:txBody>
          <a:bodyPr>
            <a:normAutofit/>
          </a:bodyPr>
          <a:lstStyle/>
          <a:p>
            <a:pPr algn="l"/>
            <a:r>
              <a:rPr lang="en-US" sz="2000" b="0" i="0" u="none" strike="noStrike" dirty="0">
                <a:solidFill>
                  <a:srgbClr val="252525"/>
                </a:solidFill>
                <a:effectLst/>
              </a:rPr>
              <a:t>In this project, we applied K-prototype clustering to identify distinct clusters based on both categorical and numerical features. We used linear SVC, KNN, and logistic regression to classify the clusters, achieving an accuracy score of 0.97 in the classification report of logistic regression.</a:t>
            </a:r>
          </a:p>
          <a:p>
            <a:pPr algn="l"/>
            <a:r>
              <a:rPr lang="en-US" sz="2000" b="0" i="0" u="none" strike="noStrike" dirty="0">
                <a:solidFill>
                  <a:srgbClr val="252525"/>
                </a:solidFill>
                <a:effectLst/>
              </a:rPr>
              <a:t>We also explored Random Forest Regression and Gradient Boosting Regression to predict the target variable (revenue) and found that Gradient Boosting Regression had the best performance. </a:t>
            </a:r>
          </a:p>
          <a:p>
            <a:pPr algn="l"/>
            <a:r>
              <a:rPr lang="en-US" sz="2000" b="0" i="0" u="none" strike="noStrike" dirty="0">
                <a:solidFill>
                  <a:srgbClr val="252525"/>
                </a:solidFill>
                <a:effectLst/>
              </a:rPr>
              <a:t>Holt-Winters approach-based Exponential Smoothing method is an effective way for predicting sales data. 80% of the dataset was used to train the model, while the remaining 20% was used to test it. Both the MAE and RMSE assessment scores were relatively low, showing that the model is capable of producing reliable predictions.  Overall, the Exponential Smoothing method can be a powerful tool for time series forecasting, especially when applied to online retail sales data. </a:t>
            </a:r>
          </a:p>
          <a:p>
            <a:pPr algn="l"/>
            <a:r>
              <a:rPr lang="en-US" sz="2000" b="0" i="0" u="none" strike="noStrike" dirty="0">
                <a:solidFill>
                  <a:srgbClr val="252525"/>
                </a:solidFill>
                <a:effectLst/>
              </a:rPr>
              <a:t>While our results were promising, further research could be done to explore other models and feature selection techniques to further improve performance.</a:t>
            </a:r>
          </a:p>
          <a:p>
            <a:pPr algn="l"/>
            <a:endParaRPr lang="en-US" sz="2000" b="0" i="0" u="none" strike="noStrike" dirty="0">
              <a:solidFill>
                <a:srgbClr val="252525"/>
              </a:solidFill>
              <a:effectLst/>
            </a:endParaRPr>
          </a:p>
        </p:txBody>
      </p:sp>
    </p:spTree>
    <p:extLst>
      <p:ext uri="{BB962C8B-B14F-4D97-AF65-F5344CB8AC3E}">
        <p14:creationId xmlns:p14="http://schemas.microsoft.com/office/powerpoint/2010/main" val="3220545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6" name="Freeform: Shape 45">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2" name="Oval 51">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4" name="Rectangle 5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6" name="Rectangle 55">
            <a:extLst>
              <a:ext uri="{FF2B5EF4-FFF2-40B4-BE49-F238E27FC236}">
                <a16:creationId xmlns:a16="http://schemas.microsoft.com/office/drawing/2014/main" id="{BDEB5F14-5014-49D1-B590-9E2B7721C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8" name="Oval 57">
            <a:extLst>
              <a:ext uri="{FF2B5EF4-FFF2-40B4-BE49-F238E27FC236}">
                <a16:creationId xmlns:a16="http://schemas.microsoft.com/office/drawing/2014/main" id="{3D2B953D-3D65-4BA7-80E6-139390790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0604" y="147284"/>
            <a:ext cx="4314573" cy="4314573"/>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aphic 212">
            <a:extLst>
              <a:ext uri="{FF2B5EF4-FFF2-40B4-BE49-F238E27FC236}">
                <a16:creationId xmlns:a16="http://schemas.microsoft.com/office/drawing/2014/main" id="{4CA0A0B8-0ABD-4C1D-8BDE-4D94C94F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2" name="Graphic 212">
            <a:extLst>
              <a:ext uri="{FF2B5EF4-FFF2-40B4-BE49-F238E27FC236}">
                <a16:creationId xmlns:a16="http://schemas.microsoft.com/office/drawing/2014/main" id="{FF2923AC-40BC-4610-B6BD-AECABAF6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18A188E6-9899-40AA-9648-7B9BEAF52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81974" y="1174396"/>
            <a:ext cx="5290997" cy="5290997"/>
            <a:chOff x="1881974" y="1174396"/>
            <a:chExt cx="5290997" cy="5290997"/>
          </a:xfrm>
        </p:grpSpPr>
        <p:sp>
          <p:nvSpPr>
            <p:cNvPr id="65" name="Oval 64">
              <a:extLst>
                <a:ext uri="{FF2B5EF4-FFF2-40B4-BE49-F238E27FC236}">
                  <a16:creationId xmlns:a16="http://schemas.microsoft.com/office/drawing/2014/main" id="{F10D3957-AAB5-4037-A58C-20FF0E226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4478242-FDA7-48D1-A53E-3E0EDB2A7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Oval 67">
            <a:extLst>
              <a:ext uri="{FF2B5EF4-FFF2-40B4-BE49-F238E27FC236}">
                <a16:creationId xmlns:a16="http://schemas.microsoft.com/office/drawing/2014/main" id="{F47059C0-3CD3-44C5-9FBC-C5CEA6D94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7D59A-FCCF-0130-7633-388F812A6ECE}"/>
              </a:ext>
            </a:extLst>
          </p:cNvPr>
          <p:cNvSpPr>
            <a:spLocks noGrp="1"/>
          </p:cNvSpPr>
          <p:nvPr>
            <p:ph type="title"/>
          </p:nvPr>
        </p:nvSpPr>
        <p:spPr>
          <a:xfrm>
            <a:off x="2342763" y="1893347"/>
            <a:ext cx="4079551" cy="2877632"/>
          </a:xfrm>
        </p:spPr>
        <p:txBody>
          <a:bodyPr vert="horz" lIns="91440" tIns="45720" rIns="91440" bIns="45720" rtlCol="0" anchor="b">
            <a:normAutofit/>
          </a:bodyPr>
          <a:lstStyle/>
          <a:p>
            <a:pPr algn="ctr"/>
            <a:r>
              <a:rPr lang="en-US" sz="6000" b="1" cap="all" spc="1500" dirty="0">
                <a:ea typeface="Source Sans Pro SemiBold" panose="020B0603030403020204" pitchFamily="34" charset="0"/>
              </a:rPr>
              <a:t>Thank you</a:t>
            </a:r>
          </a:p>
        </p:txBody>
      </p:sp>
      <p:grpSp>
        <p:nvGrpSpPr>
          <p:cNvPr id="70" name="Group 69">
            <a:extLst>
              <a:ext uri="{FF2B5EF4-FFF2-40B4-BE49-F238E27FC236}">
                <a16:creationId xmlns:a16="http://schemas.microsoft.com/office/drawing/2014/main" id="{78A6A50F-EF16-474F-9BD1-2D663EBEA2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tx1"/>
          </a:solidFill>
        </p:grpSpPr>
        <p:sp>
          <p:nvSpPr>
            <p:cNvPr id="71" name="Freeform: Shape 70">
              <a:extLst>
                <a:ext uri="{FF2B5EF4-FFF2-40B4-BE49-F238E27FC236}">
                  <a16:creationId xmlns:a16="http://schemas.microsoft.com/office/drawing/2014/main" id="{1AA37927-0235-4A56-8680-D7B367160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2" name="Freeform: Shape 71">
              <a:extLst>
                <a:ext uri="{FF2B5EF4-FFF2-40B4-BE49-F238E27FC236}">
                  <a16:creationId xmlns:a16="http://schemas.microsoft.com/office/drawing/2014/main" id="{0D5F1B50-7A4C-4505-93E5-35FB75146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pic>
        <p:nvPicPr>
          <p:cNvPr id="7" name="Graphic 6" descr="Questions">
            <a:extLst>
              <a:ext uri="{FF2B5EF4-FFF2-40B4-BE49-F238E27FC236}">
                <a16:creationId xmlns:a16="http://schemas.microsoft.com/office/drawing/2014/main" id="{BD28DC88-74B5-52AA-8088-7FA31ED4A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7500" y="1024180"/>
            <a:ext cx="2560781" cy="2560781"/>
          </a:xfrm>
          <a:prstGeom prst="rect">
            <a:avLst/>
          </a:prstGeom>
        </p:spPr>
      </p:pic>
      <p:grpSp>
        <p:nvGrpSpPr>
          <p:cNvPr id="74" name="Graphic 185">
            <a:extLst>
              <a:ext uri="{FF2B5EF4-FFF2-40B4-BE49-F238E27FC236}">
                <a16:creationId xmlns:a16="http://schemas.microsoft.com/office/drawing/2014/main" id="{4717BE92-F93B-41D0-A644-64F6E524C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6418" y="4140693"/>
            <a:ext cx="1054466" cy="469689"/>
            <a:chOff x="9841624" y="4115729"/>
            <a:chExt cx="602169" cy="268223"/>
          </a:xfrm>
          <a:solidFill>
            <a:schemeClr val="tx1"/>
          </a:solidFill>
        </p:grpSpPr>
        <p:sp>
          <p:nvSpPr>
            <p:cNvPr id="75" name="Freeform: Shape 74">
              <a:extLst>
                <a:ext uri="{FF2B5EF4-FFF2-40B4-BE49-F238E27FC236}">
                  <a16:creationId xmlns:a16="http://schemas.microsoft.com/office/drawing/2014/main" id="{5CA26306-9FAA-4D01-957F-3E9B25A25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458C4D-E6E4-42CA-BC7C-301BFBAA7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CDA802E-5743-4261-84A2-D9D8F19A3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FCFC560-017D-4F70-ADE9-00A770915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65F55DD-D975-452E-9674-461DBDBDE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1" name="Oval 80">
            <a:extLst>
              <a:ext uri="{FF2B5EF4-FFF2-40B4-BE49-F238E27FC236}">
                <a16:creationId xmlns:a16="http://schemas.microsoft.com/office/drawing/2014/main" id="{D245B05D-DA60-40E2-8A0A-B078C91D7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id="{401FD61C-FC3A-43C0-9641-28B0C1A5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1787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Freeform: Shape 2056">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59" name="Freeform: Shape 2058">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61" name="Freeform: Shape 2060">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063" name="Freeform: Shape 2062">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C14171B-0BA8-3D40-B96B-BDF170708A86}"/>
              </a:ext>
            </a:extLst>
          </p:cNvPr>
          <p:cNvSpPr>
            <a:spLocks noGrp="1"/>
          </p:cNvSpPr>
          <p:nvPr>
            <p:ph type="title"/>
          </p:nvPr>
        </p:nvSpPr>
        <p:spPr>
          <a:xfrm>
            <a:off x="1861854" y="1413917"/>
            <a:ext cx="4834021" cy="1314996"/>
          </a:xfrm>
        </p:spPr>
        <p:txBody>
          <a:bodyPr anchor="b">
            <a:noAutofit/>
          </a:bodyPr>
          <a:lstStyle/>
          <a:p>
            <a:pPr rtl="0">
              <a:spcBef>
                <a:spcPts val="0"/>
              </a:spcBef>
              <a:spcAft>
                <a:spcPts val="0"/>
              </a:spcAft>
            </a:pPr>
            <a:r>
              <a:rPr lang="en-US" sz="3000" b="0" i="0" u="none" strike="noStrike" dirty="0">
                <a:effectLst/>
              </a:rPr>
              <a:t>Continued…</a:t>
            </a:r>
            <a:br>
              <a:rPr lang="en-US" sz="3000" b="0" i="0" u="none" strike="noStrike" dirty="0">
                <a:effectLst/>
              </a:rPr>
            </a:br>
            <a:endParaRPr lang="en-US" sz="3000" dirty="0"/>
          </a:p>
        </p:txBody>
      </p:sp>
      <p:sp>
        <p:nvSpPr>
          <p:cNvPr id="3" name="Content Placeholder 2">
            <a:extLst>
              <a:ext uri="{FF2B5EF4-FFF2-40B4-BE49-F238E27FC236}">
                <a16:creationId xmlns:a16="http://schemas.microsoft.com/office/drawing/2014/main" id="{E9F9C1DF-57DA-348B-5943-D183C3642189}"/>
              </a:ext>
            </a:extLst>
          </p:cNvPr>
          <p:cNvSpPr>
            <a:spLocks noGrp="1"/>
          </p:cNvSpPr>
          <p:nvPr>
            <p:ph idx="1"/>
          </p:nvPr>
        </p:nvSpPr>
        <p:spPr>
          <a:xfrm>
            <a:off x="122506" y="2994936"/>
            <a:ext cx="6573370" cy="3175264"/>
          </a:xfrm>
        </p:spPr>
        <p:txBody>
          <a:bodyPr>
            <a:noAutofit/>
          </a:bodyPr>
          <a:lstStyle/>
          <a:p>
            <a:pPr rtl="0">
              <a:spcBef>
                <a:spcPts val="0"/>
              </a:spcBef>
              <a:spcAft>
                <a:spcPts val="1200"/>
              </a:spcAft>
            </a:pPr>
            <a:r>
              <a:rPr lang="en-US" sz="2000" b="0" i="0" u="none" strike="noStrike" dirty="0">
                <a:effectLst/>
              </a:rPr>
              <a:t>It is crucial to learn more about the products that each of these consumer groups has purchased. </a:t>
            </a:r>
          </a:p>
          <a:p>
            <a:pPr rtl="0">
              <a:spcBef>
                <a:spcPts val="0"/>
              </a:spcBef>
              <a:spcAft>
                <a:spcPts val="1200"/>
              </a:spcAft>
            </a:pPr>
            <a:r>
              <a:rPr lang="en-US" sz="2000" b="0" i="0" u="none" strike="noStrike" dirty="0">
                <a:effectLst/>
              </a:rPr>
              <a:t>By investigating the connections between different consumer groups and the things they have purchased, the firm may better understand its customers and their purchasing patterns. </a:t>
            </a:r>
          </a:p>
          <a:p>
            <a:pPr rtl="0">
              <a:spcBef>
                <a:spcPts val="0"/>
              </a:spcBef>
              <a:spcAft>
                <a:spcPts val="1200"/>
              </a:spcAft>
            </a:pPr>
            <a:r>
              <a:rPr lang="en-US" sz="2000" b="0" i="0" u="none" strike="noStrike" dirty="0">
                <a:effectLst/>
              </a:rPr>
              <a:t>It is very beneficial for companies to track, analyze, and understand these purchasing patterns to forecast for the future. </a:t>
            </a:r>
            <a:br>
              <a:rPr lang="en-US" sz="2000" dirty="0"/>
            </a:br>
            <a:br>
              <a:rPr lang="en-US" sz="2000" dirty="0"/>
            </a:br>
            <a:endParaRPr lang="en-US" sz="2000" dirty="0"/>
          </a:p>
        </p:txBody>
      </p:sp>
      <p:pic>
        <p:nvPicPr>
          <p:cNvPr id="2050" name="Picture 2">
            <a:extLst>
              <a:ext uri="{FF2B5EF4-FFF2-40B4-BE49-F238E27FC236}">
                <a16:creationId xmlns:a16="http://schemas.microsoft.com/office/drawing/2014/main" id="{A9AC2A38-F657-7044-F59C-FAA62B4E70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5473" y="2728913"/>
            <a:ext cx="4834021" cy="3019620"/>
          </a:xfrm>
          <a:prstGeom prst="rect">
            <a:avLst/>
          </a:prstGeom>
          <a:noFill/>
          <a:extLst>
            <a:ext uri="{909E8E84-426E-40DD-AFC4-6F175D3DCCD1}">
              <a14:hiddenFill xmlns:a14="http://schemas.microsoft.com/office/drawing/2010/main">
                <a:solidFill>
                  <a:srgbClr val="FFFFFF"/>
                </a:solidFill>
              </a14:hiddenFill>
            </a:ext>
          </a:extLst>
        </p:spPr>
      </p:pic>
      <p:grpSp>
        <p:nvGrpSpPr>
          <p:cNvPr id="2065"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066" name="Freeform: Shape 2065">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8" name="Freeform: Shape 2067">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9" name="Freeform: Shape 2068">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0" name="Freeform: Shape 2069">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0331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33BFE734-F7F5-9BC8-4512-4576AC6A1ACB}"/>
              </a:ext>
            </a:extLst>
          </p:cNvPr>
          <p:cNvSpPr>
            <a:spLocks noGrp="1"/>
          </p:cNvSpPr>
          <p:nvPr>
            <p:ph type="title"/>
          </p:nvPr>
        </p:nvSpPr>
        <p:spPr>
          <a:xfrm>
            <a:off x="2232252" y="633046"/>
            <a:ext cx="4463623" cy="1314996"/>
          </a:xfrm>
        </p:spPr>
        <p:txBody>
          <a:bodyPr anchor="b">
            <a:normAutofit/>
          </a:bodyPr>
          <a:lstStyle/>
          <a:p>
            <a:pPr rtl="0">
              <a:spcBef>
                <a:spcPts val="0"/>
              </a:spcBef>
              <a:spcAft>
                <a:spcPts val="0"/>
              </a:spcAft>
            </a:pPr>
            <a:r>
              <a:rPr lang="en-US" b="0" i="0" u="none" strike="noStrike">
                <a:effectLst/>
              </a:rPr>
              <a:t>Problem </a:t>
            </a:r>
            <a:endParaRPr lang="en-US"/>
          </a:p>
        </p:txBody>
      </p:sp>
      <p:sp>
        <p:nvSpPr>
          <p:cNvPr id="13" name="Freeform: Shape 1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E06A8BCF-C5F0-4A10-3A2E-49C74F2169A3}"/>
              </a:ext>
            </a:extLst>
          </p:cNvPr>
          <p:cNvSpPr>
            <a:spLocks noGrp="1"/>
          </p:cNvSpPr>
          <p:nvPr>
            <p:ph idx="1"/>
          </p:nvPr>
        </p:nvSpPr>
        <p:spPr>
          <a:xfrm>
            <a:off x="883698" y="2523848"/>
            <a:ext cx="5812178" cy="3646352"/>
          </a:xfrm>
        </p:spPr>
        <p:txBody>
          <a:bodyPr>
            <a:noAutofit/>
          </a:bodyPr>
          <a:lstStyle/>
          <a:p>
            <a:pPr rtl="0">
              <a:spcBef>
                <a:spcPts val="1200"/>
              </a:spcBef>
              <a:spcAft>
                <a:spcPts val="1200"/>
              </a:spcAft>
            </a:pPr>
            <a:r>
              <a:rPr lang="en-US" sz="2000" b="0" i="0" u="none" strike="noStrike" dirty="0">
                <a:effectLst/>
              </a:rPr>
              <a:t>Challenges that online retail companies need to address in order to improve performance and profitability: </a:t>
            </a:r>
          </a:p>
          <a:p>
            <a:pPr rtl="0">
              <a:spcBef>
                <a:spcPts val="1200"/>
              </a:spcBef>
              <a:spcAft>
                <a:spcPts val="1200"/>
              </a:spcAft>
            </a:pPr>
            <a:r>
              <a:rPr lang="en-US" sz="2000" dirty="0"/>
              <a:t>I</a:t>
            </a:r>
            <a:r>
              <a:rPr lang="en-US" sz="2000" b="0" i="0" u="none" strike="noStrike" dirty="0">
                <a:effectLst/>
              </a:rPr>
              <a:t>naccurate demand forecasting</a:t>
            </a:r>
          </a:p>
          <a:p>
            <a:pPr rtl="0">
              <a:spcBef>
                <a:spcPts val="1200"/>
              </a:spcBef>
              <a:spcAft>
                <a:spcPts val="1200"/>
              </a:spcAft>
            </a:pPr>
            <a:r>
              <a:rPr lang="en-US" sz="2000" dirty="0"/>
              <a:t>S</a:t>
            </a:r>
            <a:r>
              <a:rPr lang="en-US" sz="2000" b="0" i="0" u="none" strike="noStrike" dirty="0">
                <a:effectLst/>
              </a:rPr>
              <a:t>tockouts</a:t>
            </a:r>
          </a:p>
          <a:p>
            <a:pPr rtl="0">
              <a:spcBef>
                <a:spcPts val="1200"/>
              </a:spcBef>
              <a:spcAft>
                <a:spcPts val="1200"/>
              </a:spcAft>
            </a:pPr>
            <a:r>
              <a:rPr lang="en-US" sz="2000" dirty="0"/>
              <a:t>E</a:t>
            </a:r>
            <a:r>
              <a:rPr lang="en-US" sz="2000" b="0" i="0" u="none" strike="noStrike" dirty="0">
                <a:effectLst/>
              </a:rPr>
              <a:t>xcess inventory</a:t>
            </a:r>
          </a:p>
          <a:p>
            <a:pPr rtl="0">
              <a:spcBef>
                <a:spcPts val="1200"/>
              </a:spcBef>
              <a:spcAft>
                <a:spcPts val="1200"/>
              </a:spcAft>
            </a:pPr>
            <a:r>
              <a:rPr lang="en-US" sz="2000" dirty="0"/>
              <a:t>I</a:t>
            </a:r>
            <a:r>
              <a:rPr lang="en-US" sz="2000" b="0" i="0" u="none" strike="noStrike" dirty="0">
                <a:effectLst/>
              </a:rPr>
              <a:t>nefficient supply chain management</a:t>
            </a:r>
          </a:p>
          <a:p>
            <a:pPr rtl="0">
              <a:spcBef>
                <a:spcPts val="1200"/>
              </a:spcBef>
              <a:spcAft>
                <a:spcPts val="1200"/>
              </a:spcAft>
            </a:pPr>
            <a:r>
              <a:rPr lang="en-US" sz="2000" b="0" i="0" u="none" strike="noStrike" dirty="0">
                <a:effectLst/>
              </a:rPr>
              <a:t>Poor customer experience </a:t>
            </a:r>
            <a:br>
              <a:rPr lang="en-US" sz="2000" b="0" i="0" u="none" strike="noStrike" dirty="0">
                <a:effectLst/>
              </a:rPr>
            </a:br>
            <a:br>
              <a:rPr lang="en-US" sz="2000" dirty="0"/>
            </a:br>
            <a:endParaRPr lang="en-US" sz="2000" dirty="0"/>
          </a:p>
        </p:txBody>
      </p:sp>
      <p:sp>
        <p:nvSpPr>
          <p:cNvPr id="17" name="Freeform: Shape 1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Display stock market numbers">
            <a:extLst>
              <a:ext uri="{FF2B5EF4-FFF2-40B4-BE49-F238E27FC236}">
                <a16:creationId xmlns:a16="http://schemas.microsoft.com/office/drawing/2014/main" id="{BFEF5AF6-6BEC-FE07-8CCC-C2DE4522D76F}"/>
              </a:ext>
            </a:extLst>
          </p:cNvPr>
          <p:cNvPicPr>
            <a:picLocks noChangeAspect="1"/>
          </p:cNvPicPr>
          <p:nvPr/>
        </p:nvPicPr>
        <p:blipFill rotWithShape="1">
          <a:blip r:embed="rId2"/>
          <a:srcRect l="17206" r="16042"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2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2991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159994BB-A9D1-BD3E-6317-964A658315DA}"/>
              </a:ext>
            </a:extLst>
          </p:cNvPr>
          <p:cNvSpPr>
            <a:spLocks noGrp="1"/>
          </p:cNvSpPr>
          <p:nvPr>
            <p:ph type="title"/>
          </p:nvPr>
        </p:nvSpPr>
        <p:spPr>
          <a:xfrm>
            <a:off x="2232252" y="633046"/>
            <a:ext cx="4463623" cy="1314996"/>
          </a:xfrm>
        </p:spPr>
        <p:txBody>
          <a:bodyPr anchor="b">
            <a:normAutofit/>
          </a:bodyPr>
          <a:lstStyle/>
          <a:p>
            <a:pPr rtl="0">
              <a:spcBef>
                <a:spcPts val="0"/>
              </a:spcBef>
              <a:spcAft>
                <a:spcPts val="0"/>
              </a:spcAft>
            </a:pPr>
            <a:r>
              <a:rPr lang="en-US" b="0" i="0" u="none" strike="noStrike">
                <a:effectLst/>
              </a:rPr>
              <a:t>Result </a:t>
            </a:r>
            <a:endParaRPr lang="en-US"/>
          </a:p>
        </p:txBody>
      </p:sp>
      <p:sp>
        <p:nvSpPr>
          <p:cNvPr id="3085" name="Freeform: Shape 30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87" name="Freeform: Shape 30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D3D32FFA-758F-AFB7-BCD5-BA94E234BD80}"/>
              </a:ext>
            </a:extLst>
          </p:cNvPr>
          <p:cNvSpPr>
            <a:spLocks noGrp="1"/>
          </p:cNvSpPr>
          <p:nvPr>
            <p:ph idx="1"/>
          </p:nvPr>
        </p:nvSpPr>
        <p:spPr>
          <a:xfrm>
            <a:off x="400050" y="2523848"/>
            <a:ext cx="6295826" cy="3646352"/>
          </a:xfrm>
        </p:spPr>
        <p:txBody>
          <a:bodyPr>
            <a:noAutofit/>
          </a:bodyPr>
          <a:lstStyle/>
          <a:p>
            <a:pPr marL="0" indent="0" rtl="0">
              <a:spcBef>
                <a:spcPts val="1200"/>
              </a:spcBef>
              <a:spcAft>
                <a:spcPts val="1200"/>
              </a:spcAft>
              <a:buNone/>
            </a:pPr>
            <a:r>
              <a:rPr lang="en-US" sz="2500" b="0" i="0" u="none" strike="noStrike" dirty="0">
                <a:effectLst/>
              </a:rPr>
              <a:t>These problems result in: </a:t>
            </a:r>
          </a:p>
          <a:p>
            <a:pPr rtl="0" fontAlgn="base">
              <a:spcBef>
                <a:spcPts val="1200"/>
              </a:spcBef>
              <a:spcAft>
                <a:spcPts val="1200"/>
              </a:spcAft>
              <a:buFont typeface="Arial" panose="020B0604020202020204" pitchFamily="34" charset="0"/>
              <a:buChar char="•"/>
            </a:pPr>
            <a:r>
              <a:rPr lang="en-US" sz="2500" dirty="0"/>
              <a:t>L</a:t>
            </a:r>
            <a:r>
              <a:rPr lang="en-US" sz="2500" b="0" i="0" u="none" strike="noStrike" dirty="0">
                <a:effectLst/>
              </a:rPr>
              <a:t>ost sales </a:t>
            </a:r>
          </a:p>
          <a:p>
            <a:pPr rtl="0" fontAlgn="base">
              <a:spcBef>
                <a:spcPts val="1200"/>
              </a:spcBef>
              <a:spcAft>
                <a:spcPts val="1200"/>
              </a:spcAft>
              <a:buFont typeface="Arial" panose="020B0604020202020204" pitchFamily="34" charset="0"/>
              <a:buChar char="•"/>
            </a:pPr>
            <a:r>
              <a:rPr lang="en-US" sz="2500" dirty="0"/>
              <a:t>I</a:t>
            </a:r>
            <a:r>
              <a:rPr lang="en-US" sz="2500" b="0" i="0" u="none" strike="noStrike" dirty="0">
                <a:effectLst/>
              </a:rPr>
              <a:t>ncreased costs</a:t>
            </a:r>
          </a:p>
          <a:p>
            <a:pPr rtl="0" fontAlgn="base">
              <a:spcBef>
                <a:spcPts val="1200"/>
              </a:spcBef>
              <a:spcAft>
                <a:spcPts val="1200"/>
              </a:spcAft>
              <a:buFont typeface="Arial" panose="020B0604020202020204" pitchFamily="34" charset="0"/>
              <a:buChar char="•"/>
            </a:pPr>
            <a:r>
              <a:rPr lang="en-US" sz="2500" dirty="0"/>
              <a:t>D</a:t>
            </a:r>
            <a:r>
              <a:rPr lang="en-US" sz="2500" b="0" i="0" u="none" strike="noStrike" dirty="0">
                <a:effectLst/>
              </a:rPr>
              <a:t>ecreased customer satisfaction, which ultimately affect the company's bottom line.</a:t>
            </a:r>
            <a:br>
              <a:rPr lang="en-US" sz="2500" b="0" i="0" u="none" strike="noStrike" dirty="0">
                <a:effectLst/>
              </a:rPr>
            </a:br>
            <a:br>
              <a:rPr lang="en-US" sz="2500" b="0" i="0" u="none" strike="noStrike" dirty="0">
                <a:effectLst/>
              </a:rPr>
            </a:br>
            <a:br>
              <a:rPr lang="en-US" sz="2500" b="0" i="0" u="none" strike="noStrike" dirty="0">
                <a:effectLst/>
              </a:rPr>
            </a:br>
            <a:endParaRPr lang="en-US" sz="2500" dirty="0"/>
          </a:p>
        </p:txBody>
      </p:sp>
      <p:sp>
        <p:nvSpPr>
          <p:cNvPr id="3089" name="Freeform: Shape 3088">
            <a:extLst>
              <a:ext uri="{FF2B5EF4-FFF2-40B4-BE49-F238E27FC236}">
                <a16:creationId xmlns:a16="http://schemas.microsoft.com/office/drawing/2014/main" id="{D9E00F87-86BE-4F3A-9141-35EC0659D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3076" name="Picture 4">
            <a:extLst>
              <a:ext uri="{FF2B5EF4-FFF2-40B4-BE49-F238E27FC236}">
                <a16:creationId xmlns:a16="http://schemas.microsoft.com/office/drawing/2014/main" id="{E3DFF1E2-3B2E-76D4-8E98-6D873668FE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5923" y="732391"/>
            <a:ext cx="3461816" cy="2590987"/>
          </a:xfrm>
          <a:prstGeom prst="rect">
            <a:avLst/>
          </a:prstGeom>
          <a:noFill/>
          <a:extLst>
            <a:ext uri="{909E8E84-426E-40DD-AFC4-6F175D3DCCD1}">
              <a14:hiddenFill xmlns:a14="http://schemas.microsoft.com/office/drawing/2010/main">
                <a:solidFill>
                  <a:srgbClr val="FFFFFF"/>
                </a:solidFill>
              </a14:hiddenFill>
            </a:ext>
          </a:extLst>
        </p:spPr>
      </p:pic>
      <p:sp>
        <p:nvSpPr>
          <p:cNvPr id="3091" name="Freeform: Shape 3090">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93" name="Freeform: Shape 3092">
            <a:extLst>
              <a:ext uri="{FF2B5EF4-FFF2-40B4-BE49-F238E27FC236}">
                <a16:creationId xmlns:a16="http://schemas.microsoft.com/office/drawing/2014/main" id="{EBAF167C-3D30-4736-A6B7-5965437B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074" name="Picture 2">
            <a:extLst>
              <a:ext uri="{FF2B5EF4-FFF2-40B4-BE49-F238E27FC236}">
                <a16:creationId xmlns:a16="http://schemas.microsoft.com/office/drawing/2014/main" id="{85CEC6B7-E76D-63C3-44F9-B10C7CE64D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6109" y="3459903"/>
            <a:ext cx="3881630" cy="2590988"/>
          </a:xfrm>
          <a:prstGeom prst="rect">
            <a:avLst/>
          </a:prstGeom>
          <a:noFill/>
          <a:extLst>
            <a:ext uri="{909E8E84-426E-40DD-AFC4-6F175D3DCCD1}">
              <a14:hiddenFill xmlns:a14="http://schemas.microsoft.com/office/drawing/2010/main">
                <a:solidFill>
                  <a:srgbClr val="FFFFFF"/>
                </a:solidFill>
              </a14:hiddenFill>
            </a:ext>
          </a:extLst>
        </p:spPr>
      </p:pic>
      <p:grpSp>
        <p:nvGrpSpPr>
          <p:cNvPr id="3095"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96" name="Freeform: Shape 3095">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7" name="Freeform: Shape 3096">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8" name="Freeform: Shape 3097">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9" name="Freeform: Shape 3098">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00" name="Freeform: Shape 3099">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1439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EC57-BBDC-7EEF-1C3B-4741A91DD889}"/>
              </a:ext>
            </a:extLst>
          </p:cNvPr>
          <p:cNvSpPr>
            <a:spLocks noGrp="1"/>
          </p:cNvSpPr>
          <p:nvPr>
            <p:ph type="title"/>
          </p:nvPr>
        </p:nvSpPr>
        <p:spPr>
          <a:xfrm>
            <a:off x="838200" y="0"/>
            <a:ext cx="10515600" cy="1325563"/>
          </a:xfrm>
        </p:spPr>
        <p:txBody>
          <a:bodyPr>
            <a:noAutofit/>
          </a:bodyPr>
          <a:lstStyle/>
          <a:p>
            <a:pPr rtl="0">
              <a:spcBef>
                <a:spcPts val="0"/>
              </a:spcBef>
              <a:spcAft>
                <a:spcPts val="0"/>
              </a:spcAft>
            </a:pPr>
            <a:r>
              <a:rPr lang="en-US" sz="3000" b="0" i="0" u="none" strike="noStrike" dirty="0">
                <a:effectLst/>
              </a:rPr>
              <a:t>BRIEF DESCRIPTION OF THE DATA</a:t>
            </a:r>
            <a:endParaRPr lang="en-US" sz="3000" dirty="0"/>
          </a:p>
        </p:txBody>
      </p:sp>
      <p:pic>
        <p:nvPicPr>
          <p:cNvPr id="4098" name="Picture 2">
            <a:extLst>
              <a:ext uri="{FF2B5EF4-FFF2-40B4-BE49-F238E27FC236}">
                <a16:creationId xmlns:a16="http://schemas.microsoft.com/office/drawing/2014/main" id="{2E68C838-7DFE-E811-B838-ACC73EB8B7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9489" y="1219994"/>
            <a:ext cx="8039100"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C690C9-9EC8-7D9C-DC80-CBC7C1CAE99D}"/>
              </a:ext>
            </a:extLst>
          </p:cNvPr>
          <p:cNvSpPr txBox="1"/>
          <p:nvPr/>
        </p:nvSpPr>
        <p:spPr>
          <a:xfrm>
            <a:off x="328612" y="5378450"/>
            <a:ext cx="9924512" cy="2215991"/>
          </a:xfrm>
          <a:prstGeom prst="rect">
            <a:avLst/>
          </a:prstGeom>
          <a:noFill/>
        </p:spPr>
        <p:txBody>
          <a:bodyPr wrap="none" rtlCol="0">
            <a:spAutoFit/>
          </a:bodyPr>
          <a:lstStyle/>
          <a:p>
            <a:pPr algn="l" rtl="0">
              <a:spcBef>
                <a:spcPts val="0"/>
              </a:spcBef>
              <a:spcAft>
                <a:spcPts val="1200"/>
              </a:spcAft>
            </a:pPr>
            <a:r>
              <a:rPr lang="en-US" sz="1800" b="0" i="0" u="none" strike="noStrike" dirty="0">
                <a:effectLst/>
              </a:rPr>
              <a:t>This is a transnational data set that contains all the transactions occurring between 01/12/2010 and </a:t>
            </a:r>
          </a:p>
          <a:p>
            <a:pPr algn="l" rtl="0">
              <a:spcBef>
                <a:spcPts val="0"/>
              </a:spcBef>
              <a:spcAft>
                <a:spcPts val="1200"/>
              </a:spcAft>
            </a:pPr>
            <a:r>
              <a:rPr lang="en-US" sz="1800" b="0" i="0" u="none" strike="noStrike" dirty="0">
                <a:effectLst/>
              </a:rPr>
              <a:t>09/12/2011 for a UK-based and registered non-store online retailer. The company mainly sells unique </a:t>
            </a:r>
          </a:p>
          <a:p>
            <a:pPr algn="l" rtl="0">
              <a:spcBef>
                <a:spcPts val="0"/>
              </a:spcBef>
              <a:spcAft>
                <a:spcPts val="1200"/>
              </a:spcAft>
            </a:pPr>
            <a:r>
              <a:rPr lang="en-US" sz="1800" b="0" i="0" u="none" strike="noStrike" dirty="0">
                <a:effectLst/>
              </a:rPr>
              <a:t>all-occasion gifts. Many customers of the company are wholesalers.</a:t>
            </a:r>
            <a:endParaRPr lang="en-US" b="0" i="0" u="none" strike="noStrike" dirty="0">
              <a:effectLst/>
            </a:endParaRPr>
          </a:p>
          <a:p>
            <a:br>
              <a:rPr lang="en-US" dirty="0"/>
            </a:br>
            <a:br>
              <a:rPr lang="en-US" dirty="0"/>
            </a:br>
            <a:endParaRPr lang="en-US" dirty="0"/>
          </a:p>
        </p:txBody>
      </p:sp>
    </p:spTree>
    <p:extLst>
      <p:ext uri="{BB962C8B-B14F-4D97-AF65-F5344CB8AC3E}">
        <p14:creationId xmlns:p14="http://schemas.microsoft.com/office/powerpoint/2010/main" val="202139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Freeform: Shape 1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D323681-55F6-444F-BC3F-F42EF81C55D1}"/>
              </a:ext>
            </a:extLst>
          </p:cNvPr>
          <p:cNvSpPr>
            <a:spLocks noGrp="1"/>
          </p:cNvSpPr>
          <p:nvPr>
            <p:ph type="title"/>
          </p:nvPr>
        </p:nvSpPr>
        <p:spPr>
          <a:xfrm>
            <a:off x="1861854" y="633046"/>
            <a:ext cx="4834021" cy="1314996"/>
          </a:xfrm>
        </p:spPr>
        <p:txBody>
          <a:bodyPr anchor="b">
            <a:normAutofit/>
          </a:bodyPr>
          <a:lstStyle/>
          <a:p>
            <a:r>
              <a:rPr lang="en-US" dirty="0"/>
              <a:t>Preprocessing of the data</a:t>
            </a:r>
          </a:p>
        </p:txBody>
      </p:sp>
      <p:sp>
        <p:nvSpPr>
          <p:cNvPr id="3" name="Content Placeholder 2">
            <a:extLst>
              <a:ext uri="{FF2B5EF4-FFF2-40B4-BE49-F238E27FC236}">
                <a16:creationId xmlns:a16="http://schemas.microsoft.com/office/drawing/2014/main" id="{66BDEBA5-552B-CC2F-93B5-B54D34D29DFD}"/>
              </a:ext>
            </a:extLst>
          </p:cNvPr>
          <p:cNvSpPr>
            <a:spLocks noGrp="1"/>
          </p:cNvSpPr>
          <p:nvPr>
            <p:ph idx="1"/>
          </p:nvPr>
        </p:nvSpPr>
        <p:spPr>
          <a:xfrm>
            <a:off x="189186" y="2654546"/>
            <a:ext cx="6506689" cy="3515654"/>
          </a:xfrm>
        </p:spPr>
        <p:txBody>
          <a:bodyPr>
            <a:noAutofit/>
          </a:bodyPr>
          <a:lstStyle/>
          <a:p>
            <a:pPr rtl="0">
              <a:spcBef>
                <a:spcPts val="0"/>
              </a:spcBef>
              <a:spcAft>
                <a:spcPts val="1200"/>
              </a:spcAft>
            </a:pPr>
            <a:r>
              <a:rPr lang="en-US" sz="1800" b="0" i="0" u="none" strike="noStrike" dirty="0">
                <a:effectLst/>
              </a:rPr>
              <a:t>Preprocessing data:  The steps taken to transform raw data into a format that is suitable for analysis</a:t>
            </a:r>
          </a:p>
          <a:p>
            <a:pPr rtl="0">
              <a:spcBef>
                <a:spcPts val="0"/>
              </a:spcBef>
              <a:spcAft>
                <a:spcPts val="1200"/>
              </a:spcAft>
            </a:pPr>
            <a:r>
              <a:rPr lang="en-US" sz="1800" b="0" i="0" u="none" strike="noStrike" dirty="0">
                <a:effectLst/>
              </a:rPr>
              <a:t>Its a crucial step in data analysis and machine learning, as it helps to ensure that the data is of high quality and the model is able to learn meaningful patterns from the data.</a:t>
            </a:r>
          </a:p>
          <a:p>
            <a:pPr rtl="0">
              <a:spcBef>
                <a:spcPts val="0"/>
              </a:spcBef>
              <a:spcAft>
                <a:spcPts val="1200"/>
              </a:spcAft>
            </a:pPr>
            <a:r>
              <a:rPr lang="en-US" sz="1800" b="0" i="0" u="none" strike="noStrike" dirty="0">
                <a:effectLst/>
              </a:rPr>
              <a:t>The goal of preprocessing:  To improve the quality of the data by removing any irrelevant or redundant information, dealing with missing values, transforming categorical variables into numerical ones, and handling outliers.</a:t>
            </a:r>
            <a:br>
              <a:rPr lang="en-US" sz="1800" dirty="0"/>
            </a:br>
            <a:br>
              <a:rPr lang="en-US" sz="1800" dirty="0"/>
            </a:br>
            <a:endParaRPr lang="en-US" sz="1800" dirty="0"/>
          </a:p>
        </p:txBody>
      </p:sp>
      <p:pic>
        <p:nvPicPr>
          <p:cNvPr id="5" name="Picture 4" descr="Magnifying glass showing decling performance">
            <a:extLst>
              <a:ext uri="{FF2B5EF4-FFF2-40B4-BE49-F238E27FC236}">
                <a16:creationId xmlns:a16="http://schemas.microsoft.com/office/drawing/2014/main" id="{16483862-8881-CCC2-798F-6C7CACBFCABD}"/>
              </a:ext>
            </a:extLst>
          </p:cNvPr>
          <p:cNvPicPr>
            <a:picLocks noChangeAspect="1"/>
          </p:cNvPicPr>
          <p:nvPr/>
        </p:nvPicPr>
        <p:blipFill>
          <a:blip r:embed="rId2"/>
          <a:stretch>
            <a:fillRect/>
          </a:stretch>
        </p:blipFill>
        <p:spPr>
          <a:xfrm>
            <a:off x="7235473" y="2554433"/>
            <a:ext cx="4072815" cy="2718604"/>
          </a:xfrm>
          <a:prstGeom prst="rect">
            <a:avLst/>
          </a:prstGeom>
        </p:spPr>
      </p:pic>
      <p:grpSp>
        <p:nvGrpSpPr>
          <p:cNvPr id="1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0" name="Freeform: Shape 1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03749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Freeform: Shape 1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F5A1AE4B-426D-425D-E219-46AE2D96AC2C}"/>
              </a:ext>
            </a:extLst>
          </p:cNvPr>
          <p:cNvSpPr>
            <a:spLocks noGrp="1"/>
          </p:cNvSpPr>
          <p:nvPr>
            <p:ph type="title"/>
          </p:nvPr>
        </p:nvSpPr>
        <p:spPr>
          <a:xfrm>
            <a:off x="2378104" y="651631"/>
            <a:ext cx="4834021" cy="1314996"/>
          </a:xfrm>
        </p:spPr>
        <p:txBody>
          <a:bodyPr anchor="b">
            <a:normAutofit/>
          </a:bodyPr>
          <a:lstStyle/>
          <a:p>
            <a:r>
              <a:rPr lang="en-US" dirty="0"/>
              <a:t>Continued…</a:t>
            </a:r>
          </a:p>
        </p:txBody>
      </p:sp>
      <p:sp>
        <p:nvSpPr>
          <p:cNvPr id="3" name="Content Placeholder 2">
            <a:extLst>
              <a:ext uri="{FF2B5EF4-FFF2-40B4-BE49-F238E27FC236}">
                <a16:creationId xmlns:a16="http://schemas.microsoft.com/office/drawing/2014/main" id="{F9EB05B4-969E-CEBF-5C29-F176408C74ED}"/>
              </a:ext>
            </a:extLst>
          </p:cNvPr>
          <p:cNvSpPr>
            <a:spLocks noGrp="1"/>
          </p:cNvSpPr>
          <p:nvPr>
            <p:ph idx="1"/>
          </p:nvPr>
        </p:nvSpPr>
        <p:spPr>
          <a:xfrm>
            <a:off x="483477" y="2654546"/>
            <a:ext cx="5758642" cy="3567362"/>
          </a:xfrm>
        </p:spPr>
        <p:txBody>
          <a:bodyPr>
            <a:normAutofit/>
          </a:bodyPr>
          <a:lstStyle/>
          <a:p>
            <a:pPr rtl="0">
              <a:spcBef>
                <a:spcPts val="0"/>
              </a:spcBef>
              <a:spcAft>
                <a:spcPts val="1200"/>
              </a:spcAft>
            </a:pPr>
            <a:r>
              <a:rPr lang="en-US" sz="1500" b="0" i="0" u="none" strike="noStrike" dirty="0">
                <a:effectLst/>
              </a:rPr>
              <a:t>The preprocessing steps may include: </a:t>
            </a:r>
          </a:p>
          <a:p>
            <a:pPr rtl="0">
              <a:spcBef>
                <a:spcPts val="0"/>
              </a:spcBef>
              <a:spcAft>
                <a:spcPts val="1200"/>
              </a:spcAft>
            </a:pPr>
            <a:r>
              <a:rPr lang="en-US" sz="1500" b="0" i="0" u="none" strike="noStrike" dirty="0">
                <a:effectLst/>
              </a:rPr>
              <a:t>Cleaning the data by removing errors or inconsistencies, such as duplicates or missing values. This can involve techniques such as imputation, dropping missing values, or filling in missing values using statistical methods. </a:t>
            </a:r>
          </a:p>
          <a:p>
            <a:pPr rtl="0">
              <a:spcBef>
                <a:spcPts val="0"/>
              </a:spcBef>
              <a:spcAft>
                <a:spcPts val="1200"/>
              </a:spcAft>
            </a:pPr>
            <a:r>
              <a:rPr lang="en-US" sz="1500" b="0" i="0" u="none" strike="noStrike" dirty="0">
                <a:effectLst/>
              </a:rPr>
              <a:t>Featuring engineering, which involves creating new features or transforming existing ones to improve the performance of the analysis. This can include scaling, normalization, or encoding categorical variables. </a:t>
            </a:r>
          </a:p>
          <a:p>
            <a:pPr rtl="0">
              <a:spcBef>
                <a:spcPts val="0"/>
              </a:spcBef>
              <a:spcAft>
                <a:spcPts val="1200"/>
              </a:spcAft>
            </a:pPr>
            <a:r>
              <a:rPr lang="en-US" sz="1500" b="0" i="0" u="none" strike="noStrike" dirty="0">
                <a:effectLst/>
              </a:rPr>
              <a:t>Splitting the data into training, validation, and testing sets, to ensure that the model is able to generalize well to new, unseen data.</a:t>
            </a:r>
            <a:br>
              <a:rPr lang="en-US" sz="1500" dirty="0"/>
            </a:br>
            <a:endParaRPr lang="en-US" sz="1500" dirty="0"/>
          </a:p>
        </p:txBody>
      </p:sp>
      <p:pic>
        <p:nvPicPr>
          <p:cNvPr id="5" name="Picture 4" descr="Calculator, pen, compass, money and a paper with graphs printed on it">
            <a:extLst>
              <a:ext uri="{FF2B5EF4-FFF2-40B4-BE49-F238E27FC236}">
                <a16:creationId xmlns:a16="http://schemas.microsoft.com/office/drawing/2014/main" id="{B25EA14A-0D3A-A392-9176-49D0E62B6908}"/>
              </a:ext>
            </a:extLst>
          </p:cNvPr>
          <p:cNvPicPr>
            <a:picLocks noChangeAspect="1"/>
          </p:cNvPicPr>
          <p:nvPr/>
        </p:nvPicPr>
        <p:blipFill>
          <a:blip r:embed="rId2"/>
          <a:stretch>
            <a:fillRect/>
          </a:stretch>
        </p:blipFill>
        <p:spPr>
          <a:xfrm>
            <a:off x="7235473" y="2819167"/>
            <a:ext cx="4072815" cy="2453871"/>
          </a:xfrm>
          <a:prstGeom prst="rect">
            <a:avLst/>
          </a:prstGeom>
        </p:spPr>
      </p:pic>
      <p:grpSp>
        <p:nvGrpSpPr>
          <p:cNvPr id="1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03" name="Freeform: Shape 1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30066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82E95-6777-2ACF-0BB4-B5C94EA47A31}"/>
              </a:ext>
            </a:extLst>
          </p:cNvPr>
          <p:cNvSpPr>
            <a:spLocks noGrp="1"/>
          </p:cNvSpPr>
          <p:nvPr>
            <p:ph type="title"/>
          </p:nvPr>
        </p:nvSpPr>
        <p:spPr>
          <a:xfrm>
            <a:off x="838200" y="-83369"/>
            <a:ext cx="10515600" cy="1325563"/>
          </a:xfrm>
        </p:spPr>
        <p:txBody>
          <a:bodyPr/>
          <a:lstStyle/>
          <a:p>
            <a:r>
              <a:rPr lang="en-US" dirty="0"/>
              <a:t>Label Encoding</a:t>
            </a:r>
          </a:p>
        </p:txBody>
      </p:sp>
      <p:pic>
        <p:nvPicPr>
          <p:cNvPr id="5" name="Content Placeholder 4" descr="Graphical user interface&#10;&#10;Description automatically generated">
            <a:extLst>
              <a:ext uri="{FF2B5EF4-FFF2-40B4-BE49-F238E27FC236}">
                <a16:creationId xmlns:a16="http://schemas.microsoft.com/office/drawing/2014/main" id="{D9A75422-E1FE-2F3C-6907-73F852474B03}"/>
              </a:ext>
            </a:extLst>
          </p:cNvPr>
          <p:cNvPicPr>
            <a:picLocks noGrp="1" noChangeAspect="1"/>
          </p:cNvPicPr>
          <p:nvPr>
            <p:ph idx="1"/>
          </p:nvPr>
        </p:nvPicPr>
        <p:blipFill>
          <a:blip r:embed="rId2"/>
          <a:stretch>
            <a:fillRect/>
          </a:stretch>
        </p:blipFill>
        <p:spPr>
          <a:xfrm>
            <a:off x="1981529" y="1440178"/>
            <a:ext cx="7383188" cy="4127952"/>
          </a:xfrm>
        </p:spPr>
      </p:pic>
      <p:sp>
        <p:nvSpPr>
          <p:cNvPr id="6" name="TextBox 5">
            <a:extLst>
              <a:ext uri="{FF2B5EF4-FFF2-40B4-BE49-F238E27FC236}">
                <a16:creationId xmlns:a16="http://schemas.microsoft.com/office/drawing/2014/main" id="{741C6765-C31A-3F6A-B64B-2213F012866E}"/>
              </a:ext>
            </a:extLst>
          </p:cNvPr>
          <p:cNvSpPr txBox="1"/>
          <p:nvPr/>
        </p:nvSpPr>
        <p:spPr>
          <a:xfrm>
            <a:off x="11477297" y="4782207"/>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8DE69AC7-161D-C7C9-F34F-82894273CA79}"/>
              </a:ext>
            </a:extLst>
          </p:cNvPr>
          <p:cNvSpPr txBox="1"/>
          <p:nvPr/>
        </p:nvSpPr>
        <p:spPr>
          <a:xfrm>
            <a:off x="599089" y="5880973"/>
            <a:ext cx="9268884" cy="646331"/>
          </a:xfrm>
          <a:prstGeom prst="rect">
            <a:avLst/>
          </a:prstGeom>
          <a:noFill/>
        </p:spPr>
        <p:txBody>
          <a:bodyPr wrap="none" rtlCol="0">
            <a:spAutoFit/>
          </a:bodyPr>
          <a:lstStyle/>
          <a:p>
            <a:r>
              <a:rPr lang="en-US" dirty="0" err="1"/>
              <a:t>LabelEncoder</a:t>
            </a:r>
            <a:r>
              <a:rPr lang="en-US" b="0" i="0" u="none" strike="noStrike" dirty="0">
                <a:effectLst/>
              </a:rPr>
              <a:t> is a utility class that can be used to encode categorical data into numeric labels. </a:t>
            </a:r>
          </a:p>
          <a:p>
            <a:r>
              <a:rPr lang="en-US" b="0" i="0" u="none" strike="noStrike" dirty="0">
                <a:effectLst/>
              </a:rPr>
              <a:t>Each unique category in a feature is assigned a numerical label.</a:t>
            </a:r>
            <a:endParaRPr lang="en-US" dirty="0"/>
          </a:p>
        </p:txBody>
      </p:sp>
    </p:spTree>
    <p:extLst>
      <p:ext uri="{BB962C8B-B14F-4D97-AF65-F5344CB8AC3E}">
        <p14:creationId xmlns:p14="http://schemas.microsoft.com/office/powerpoint/2010/main" val="1899763164"/>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465</TotalTime>
  <Words>1447</Words>
  <Application>Microsoft Macintosh PowerPoint</Application>
  <PresentationFormat>Widescreen</PresentationFormat>
  <Paragraphs>110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Google Sans</vt:lpstr>
      <vt:lpstr>Söhne</vt:lpstr>
      <vt:lpstr>Source Sans Pro</vt:lpstr>
      <vt:lpstr>FunkyShapesVTI</vt:lpstr>
      <vt:lpstr>Forecasting Online retail business</vt:lpstr>
      <vt:lpstr>Executive Summary  </vt:lpstr>
      <vt:lpstr>Continued… </vt:lpstr>
      <vt:lpstr>Problem </vt:lpstr>
      <vt:lpstr>Result </vt:lpstr>
      <vt:lpstr>BRIEF DESCRIPTION OF THE DATA</vt:lpstr>
      <vt:lpstr>Preprocessing of the data</vt:lpstr>
      <vt:lpstr>Continued…</vt:lpstr>
      <vt:lpstr>Label Encoding</vt:lpstr>
      <vt:lpstr>K-prototype Clustering</vt:lpstr>
      <vt:lpstr>Classification of the clustering </vt:lpstr>
      <vt:lpstr>PowerPoint Presentation</vt:lpstr>
      <vt:lpstr>Classification Report </vt:lpstr>
      <vt:lpstr>Prediction of Revenue based on the merged data</vt:lpstr>
      <vt:lpstr>Gradient Boosting Regressor</vt:lpstr>
      <vt:lpstr>Time Series Forecasting</vt:lpstr>
      <vt:lpstr>Fitting Trend</vt:lpstr>
      <vt:lpstr>Linear Regression Model</vt:lpstr>
      <vt:lpstr>Seasonal Decomposition Plot</vt:lpstr>
      <vt:lpstr>AutoCorrelation function (ACF) </vt:lpstr>
      <vt:lpstr>SRIMAX Model</vt:lpstr>
      <vt:lpstr>Exponential Smoothing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Utlapalli, Mahesh</dc:creator>
  <cp:lastModifiedBy>Utlapalli, Mahesh</cp:lastModifiedBy>
  <cp:revision>129</cp:revision>
  <dcterms:created xsi:type="dcterms:W3CDTF">2023-04-27T13:13:30Z</dcterms:created>
  <dcterms:modified xsi:type="dcterms:W3CDTF">2023-04-27T21:02:29Z</dcterms:modified>
</cp:coreProperties>
</file>